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</p:sldMasterIdLst>
  <p:notesMasterIdLst>
    <p:notesMasterId r:id="rId33"/>
  </p:notesMasterIdLst>
  <p:handoutMasterIdLst>
    <p:handoutMasterId r:id="rId34"/>
  </p:handoutMasterIdLst>
  <p:sldIdLst>
    <p:sldId id="256" r:id="rId4"/>
    <p:sldId id="287" r:id="rId5"/>
    <p:sldId id="258" r:id="rId6"/>
    <p:sldId id="263" r:id="rId7"/>
    <p:sldId id="267" r:id="rId8"/>
    <p:sldId id="268" r:id="rId9"/>
    <p:sldId id="269" r:id="rId10"/>
    <p:sldId id="270" r:id="rId11"/>
    <p:sldId id="271" r:id="rId12"/>
    <p:sldId id="272" r:id="rId13"/>
    <p:sldId id="262" r:id="rId14"/>
    <p:sldId id="273" r:id="rId15"/>
    <p:sldId id="274" r:id="rId16"/>
    <p:sldId id="275" r:id="rId17"/>
    <p:sldId id="276" r:id="rId18"/>
    <p:sldId id="277" r:id="rId19"/>
    <p:sldId id="278" r:id="rId20"/>
    <p:sldId id="280" r:id="rId21"/>
    <p:sldId id="279" r:id="rId22"/>
    <p:sldId id="281" r:id="rId23"/>
    <p:sldId id="282" r:id="rId24"/>
    <p:sldId id="283" r:id="rId25"/>
    <p:sldId id="284" r:id="rId26"/>
    <p:sldId id="285" r:id="rId27"/>
    <p:sldId id="286" r:id="rId28"/>
    <p:sldId id="264" r:id="rId29"/>
    <p:sldId id="265" r:id="rId30"/>
    <p:sldId id="288" r:id="rId31"/>
    <p:sldId id="266" r:id="rId32"/>
  </p:sldIdLst>
  <p:sldSz cx="10080625" cy="7559675"/>
  <p:notesSz cx="7559675" cy="10691813"/>
  <p:defaultTextStyle>
    <a:defPPr>
      <a:defRPr lang="en-GB"/>
    </a:defPPr>
    <a:lvl1pPr algn="l" defTabSz="449263" rtl="0" fontAlgn="base">
      <a:lnSpc>
        <a:spcPct val="62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bg1"/>
        </a:solidFill>
        <a:latin typeface="Arial" charset="0"/>
        <a:ea typeface="+mn-ea"/>
        <a:cs typeface="+mn-cs"/>
      </a:defRPr>
    </a:lvl1pPr>
    <a:lvl2pPr marL="422275" indent="-212725" algn="l" defTabSz="449263" rtl="0" fontAlgn="base">
      <a:lnSpc>
        <a:spcPct val="62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bg1"/>
        </a:solidFill>
        <a:latin typeface="Arial" charset="0"/>
        <a:ea typeface="+mn-ea"/>
        <a:cs typeface="+mn-cs"/>
      </a:defRPr>
    </a:lvl2pPr>
    <a:lvl3pPr marL="638175" indent="-207963" algn="l" defTabSz="449263" rtl="0" fontAlgn="base">
      <a:lnSpc>
        <a:spcPct val="62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bg1"/>
        </a:solidFill>
        <a:latin typeface="Arial" charset="0"/>
        <a:ea typeface="+mn-ea"/>
        <a:cs typeface="+mn-cs"/>
      </a:defRPr>
    </a:lvl3pPr>
    <a:lvl4pPr marL="854075" indent="-212725" algn="l" defTabSz="449263" rtl="0" fontAlgn="base">
      <a:lnSpc>
        <a:spcPct val="62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bg1"/>
        </a:solidFill>
        <a:latin typeface="Arial" charset="0"/>
        <a:ea typeface="+mn-ea"/>
        <a:cs typeface="+mn-cs"/>
      </a:defRPr>
    </a:lvl4pPr>
    <a:lvl5pPr marL="1069975" indent="-209550" algn="l" defTabSz="449263" rtl="0" fontAlgn="base">
      <a:lnSpc>
        <a:spcPct val="62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79167" autoAdjust="0"/>
  </p:normalViewPr>
  <p:slideViewPr>
    <p:cSldViewPr>
      <p:cViewPr varScale="1">
        <p:scale>
          <a:sx n="73" d="100"/>
          <a:sy n="73" d="100"/>
        </p:scale>
        <p:origin x="-1195" y="-77"/>
      </p:cViewPr>
      <p:guideLst>
        <p:guide orient="horz" pos="2381"/>
        <p:guide pos="3175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-3180" y="-72"/>
      </p:cViewPr>
      <p:guideLst>
        <p:guide orient="horz" pos="3367"/>
        <p:guide pos="238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F77220-7339-4355-ACDA-3856D147D40D}" type="datetimeFigureOut">
              <a:rPr lang="en-US" smtClean="0"/>
              <a:pPr/>
              <a:t>4/4/2008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FE0BFF-1FB7-4FF4-8E09-E4A5BC22581C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AutoShape 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/>
          </a:p>
        </p:txBody>
      </p:sp>
      <p:sp>
        <p:nvSpPr>
          <p:cNvPr id="4098" name="AutoShape 2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/>
          </a:p>
        </p:txBody>
      </p:sp>
      <p:sp>
        <p:nvSpPr>
          <p:cNvPr id="4099" name="AutoShape 3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/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/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/>
          </a:p>
        </p:txBody>
      </p:sp>
      <p:sp>
        <p:nvSpPr>
          <p:cNvPr id="4102" name="AutoShape 6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/>
          </a:p>
        </p:txBody>
      </p:sp>
      <p:sp>
        <p:nvSpPr>
          <p:cNvPr id="15368" name="Rectangle 7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34000" cy="4005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4104" name="Rectangle 8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37263" cy="4800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0250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Arial Unicode MS" pitchFamily="32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0250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Arial Unicode MS" pitchFamily="32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0250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Arial Unicode MS" pitchFamily="32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0250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Arial Unicode MS" pitchFamily="32" charset="0"/>
              </a:defRPr>
            </a:lvl1pPr>
          </a:lstStyle>
          <a:p>
            <a:pPr>
              <a:defRPr/>
            </a:pPr>
            <a:fld id="{83521D16-2CF0-4053-A6EF-94EEE5C911A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AA3F447-F066-4C93-BF3D-7662640B7470}" type="slidenum">
              <a:rPr lang="en-GB"/>
              <a:pPr/>
              <a:t>1</a:t>
            </a:fld>
            <a:endParaRPr lang="en-GB"/>
          </a:p>
        </p:txBody>
      </p:sp>
      <p:sp>
        <p:nvSpPr>
          <p:cNvPr id="16387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3525" cy="400843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755650" y="5078413"/>
            <a:ext cx="6038850" cy="48037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3313" y="812800"/>
            <a:ext cx="5340350" cy="40052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IIS6</a:t>
            </a:r>
            <a:r>
              <a:rPr lang="en-GB" baseline="0" dirty="0" smtClean="0"/>
              <a:t> Pitfalls of ISAPI Filters and Extensions</a:t>
            </a:r>
          </a:p>
          <a:p>
            <a:endParaRPr lang="en-GB" baseline="0" dirty="0" smtClean="0"/>
          </a:p>
          <a:p>
            <a:pPr>
              <a:buFont typeface="Arial" pitchFamily="34" charset="0"/>
              <a:buChar char="•"/>
            </a:pPr>
            <a:r>
              <a:rPr lang="en-GB" baseline="0" dirty="0" smtClean="0"/>
              <a:t>Big Learning Curve for new and experienced developers</a:t>
            </a:r>
          </a:p>
          <a:p>
            <a:pPr>
              <a:buFont typeface="Arial" pitchFamily="34" charset="0"/>
              <a:buChar char="•"/>
            </a:pPr>
            <a:r>
              <a:rPr lang="en-GB" baseline="0" dirty="0" smtClean="0"/>
              <a:t>Lacks support for managed code developers</a:t>
            </a:r>
          </a:p>
          <a:p>
            <a:pPr>
              <a:buFont typeface="Arial" pitchFamily="34" charset="0"/>
              <a:buChar char="•"/>
            </a:pPr>
            <a:r>
              <a:rPr lang="en-GB" baseline="0" dirty="0" smtClean="0"/>
              <a:t>Locked, static set of APIs not easily expanded from release to release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83521D16-2CF0-4053-A6EF-94EEE5C911A9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B4F3D2B-631B-477C-A688-E06E8219F937}" type="slidenum">
              <a:rPr lang="en-GB"/>
              <a:pPr/>
              <a:t>18</a:t>
            </a:fld>
            <a:endParaRPr lang="en-GB"/>
          </a:p>
        </p:txBody>
      </p:sp>
      <p:sp>
        <p:nvSpPr>
          <p:cNvPr id="22531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3525" cy="400843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2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755650" y="5078413"/>
            <a:ext cx="6038850" cy="4803775"/>
          </a:xfrm>
          <a:noFill/>
          <a:ln/>
        </p:spPr>
        <p:txBody>
          <a:bodyPr wrap="none" anchor="ctr"/>
          <a:lstStyle/>
          <a:p>
            <a:r>
              <a:rPr lang="en-GB" dirty="0" smtClean="0"/>
              <a:t>Build Image Copyright Handler</a:t>
            </a:r>
          </a:p>
          <a:p>
            <a:r>
              <a:rPr lang="en-GB" dirty="0" smtClean="0"/>
              <a:t>Build Module and Integrate with IIS7 Admin</a:t>
            </a:r>
            <a:endParaRPr lang="en-GB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B4F3D2B-631B-477C-A688-E06E8219F937}" type="slidenum">
              <a:rPr lang="en-GB"/>
              <a:pPr/>
              <a:t>22</a:t>
            </a:fld>
            <a:endParaRPr lang="en-GB"/>
          </a:p>
        </p:txBody>
      </p:sp>
      <p:sp>
        <p:nvSpPr>
          <p:cNvPr id="22531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3525" cy="400843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2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755650" y="5078413"/>
            <a:ext cx="6038850" cy="4803775"/>
          </a:xfrm>
          <a:noFill/>
          <a:ln/>
        </p:spPr>
        <p:txBody>
          <a:bodyPr wrap="none" anchor="ctr"/>
          <a:lstStyle/>
          <a:p>
            <a:r>
              <a:rPr lang="en-GB" dirty="0" smtClean="0"/>
              <a:t>Custom Error Pages</a:t>
            </a:r>
          </a:p>
          <a:p>
            <a:r>
              <a:rPr lang="en-GB" dirty="0" smtClean="0"/>
              <a:t>Failed Request Tracing</a:t>
            </a:r>
          </a:p>
          <a:p>
            <a:endParaRPr lang="en-GB" dirty="0" smtClean="0"/>
          </a:p>
          <a:p>
            <a:r>
              <a:rPr lang="en-GB" dirty="0" smtClean="0"/>
              <a:t>Real-time server state information</a:t>
            </a:r>
          </a:p>
          <a:p>
            <a:endParaRPr lang="en-GB" dirty="0" smtClean="0"/>
          </a:p>
          <a:p>
            <a:r>
              <a:rPr lang="en-GB" dirty="0" smtClean="0"/>
              <a:t>Control</a:t>
            </a:r>
            <a:r>
              <a:rPr lang="en-GB" baseline="0" dirty="0" smtClean="0"/>
              <a:t> APIs for managing state</a:t>
            </a:r>
          </a:p>
          <a:p>
            <a:endParaRPr lang="en-GB" baseline="0" dirty="0" smtClean="0"/>
          </a:p>
          <a:p>
            <a:r>
              <a:rPr lang="en-GB" baseline="0" dirty="0" smtClean="0"/>
              <a:t>Detailed event trace events across web platform stack</a:t>
            </a:r>
          </a:p>
          <a:p>
            <a:endParaRPr lang="en-GB" baseline="0" dirty="0" smtClean="0"/>
          </a:p>
          <a:p>
            <a:r>
              <a:rPr lang="en-GB" baseline="0" dirty="0" smtClean="0"/>
              <a:t>Automatic event trace logging on error conditions</a:t>
            </a:r>
          </a:p>
          <a:p>
            <a:endParaRPr lang="en-GB" baseline="0" dirty="0" smtClean="0"/>
          </a:p>
          <a:p>
            <a:r>
              <a:rPr lang="en-GB" baseline="0" dirty="0" smtClean="0"/>
              <a:t>Extensibility for adding traces to application code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3313" y="812800"/>
            <a:ext cx="5340350" cy="40052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Benefits</a:t>
            </a:r>
            <a:r>
              <a:rPr lang="en-GB" baseline="0" dirty="0" smtClean="0"/>
              <a:t> to this architecture:</a:t>
            </a:r>
          </a:p>
          <a:p>
            <a:endParaRPr lang="en-GB" baseline="0" dirty="0" smtClean="0"/>
          </a:p>
          <a:p>
            <a:pPr>
              <a:buFont typeface="Arial" pitchFamily="34" charset="0"/>
              <a:buChar char="•"/>
            </a:pPr>
            <a:r>
              <a:rPr lang="en-GB" baseline="0" dirty="0" smtClean="0"/>
              <a:t>Request no longer go through aspnet_isapi.dll for processing; instead, requests are directly forward to their associated handler</a:t>
            </a:r>
          </a:p>
          <a:p>
            <a:pPr>
              <a:buFont typeface="Arial" pitchFamily="34" charset="0"/>
              <a:buChar char="•"/>
            </a:pPr>
            <a:r>
              <a:rPr lang="en-GB" baseline="0" dirty="0" smtClean="0"/>
              <a:t>Many protocols, including custom (extensible) protocols, can be supported through WAS configuration.  This allows you to learn a single model for all service deployments, even those behind the firewall.</a:t>
            </a:r>
          </a:p>
          <a:p>
            <a:pPr>
              <a:buFont typeface="Arial" pitchFamily="34" charset="0"/>
              <a:buChar char="•"/>
            </a:pPr>
            <a:r>
              <a:rPr lang="en-GB" baseline="0" dirty="0" smtClean="0"/>
              <a:t>You can reap the rewards of improvements to the configuration and health monitoring features for worker process.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83521D16-2CF0-4053-A6EF-94EEE5C911A9}" type="slidenum">
              <a:rPr lang="en-GB" smtClean="0"/>
              <a:pPr>
                <a:defRPr/>
              </a:pPr>
              <a:t>24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20D86A2-9957-4CF5-839B-9B40BBC11E7B}" type="slidenum">
              <a:rPr lang="en-GB"/>
              <a:pPr/>
              <a:t>26</a:t>
            </a:fld>
            <a:endParaRPr lang="en-GB"/>
          </a:p>
        </p:txBody>
      </p:sp>
      <p:sp>
        <p:nvSpPr>
          <p:cNvPr id="24579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3525" cy="400843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755650" y="5078413"/>
            <a:ext cx="6038850" cy="48037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432812F8-FEEC-4625-8B0C-FB492AA564CC}" type="slidenum">
              <a:rPr lang="en-GB"/>
              <a:pPr/>
              <a:t>27</a:t>
            </a:fld>
            <a:endParaRPr lang="en-GB"/>
          </a:p>
        </p:txBody>
      </p:sp>
      <p:sp>
        <p:nvSpPr>
          <p:cNvPr id="25603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3525" cy="400843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4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755650" y="5078413"/>
            <a:ext cx="6038850" cy="48037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60C820A-A06D-49CF-AB3B-24DCCE74AA3A}" type="slidenum">
              <a:rPr lang="en-GB"/>
              <a:pPr/>
              <a:t>29</a:t>
            </a:fld>
            <a:endParaRPr lang="en-GB"/>
          </a:p>
        </p:txBody>
      </p:sp>
      <p:sp>
        <p:nvSpPr>
          <p:cNvPr id="26627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3525" cy="400843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8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755650" y="5078413"/>
            <a:ext cx="6038850" cy="48037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6E0A537-7835-4C18-B10A-1C7209A51FCF}" type="slidenum">
              <a:rPr lang="en-GB"/>
              <a:pPr/>
              <a:t>3</a:t>
            </a:fld>
            <a:endParaRPr lang="en-GB"/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3525" cy="400843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6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755650" y="5078413"/>
            <a:ext cx="6038850" cy="48037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C05494B-483F-43F3-93DE-8154F209C846}" type="slidenum">
              <a:rPr lang="en-GB"/>
              <a:pPr/>
              <a:t>4</a:t>
            </a:fld>
            <a:endParaRPr lang="en-GB"/>
          </a:p>
        </p:txBody>
      </p:sp>
      <p:sp>
        <p:nvSpPr>
          <p:cNvPr id="23555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3525" cy="400843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6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755650" y="5078413"/>
            <a:ext cx="6038850" cy="48037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3313" y="812800"/>
            <a:ext cx="5340350" cy="40052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In</a:t>
            </a:r>
            <a:r>
              <a:rPr lang="en-GB" baseline="0" dirty="0" smtClean="0"/>
              <a:t> II6 </a:t>
            </a:r>
            <a:r>
              <a:rPr lang="en-GB" baseline="0" dirty="0" err="1" smtClean="0"/>
              <a:t>ASP.Net</a:t>
            </a:r>
            <a:r>
              <a:rPr lang="en-GB" baseline="0" dirty="0" smtClean="0"/>
              <a:t> was implemented as an ISAPI Extension</a:t>
            </a:r>
          </a:p>
          <a:p>
            <a:endParaRPr lang="en-GB" baseline="0" dirty="0" smtClean="0"/>
          </a:p>
          <a:p>
            <a:r>
              <a:rPr lang="en-GB" baseline="0" dirty="0" smtClean="0"/>
              <a:t>A Request to an </a:t>
            </a:r>
            <a:r>
              <a:rPr lang="en-GB" baseline="0" dirty="0" err="1" smtClean="0"/>
              <a:t>ASP.Net</a:t>
            </a:r>
            <a:r>
              <a:rPr lang="en-GB" baseline="0" dirty="0" smtClean="0"/>
              <a:t> content type would be first processed by IIS, and then forwarded to the </a:t>
            </a:r>
            <a:r>
              <a:rPr lang="en-GB" baseline="0" dirty="0" err="1" smtClean="0"/>
              <a:t>ASP.Net</a:t>
            </a:r>
            <a:r>
              <a:rPr lang="en-GB" baseline="0" dirty="0" smtClean="0"/>
              <a:t> ISAPI DLL, which hosted the </a:t>
            </a:r>
            <a:r>
              <a:rPr lang="en-GB" baseline="0" dirty="0" err="1" smtClean="0"/>
              <a:t>ASP.Net</a:t>
            </a:r>
            <a:r>
              <a:rPr lang="en-GB" baseline="0" dirty="0" smtClean="0"/>
              <a:t> Request pipeline and the page framework.  Requests to non-asp.net content, such as ASP pages, or static files, would be processed by IIS or other ISAPI extensions and were not visible to </a:t>
            </a:r>
            <a:r>
              <a:rPr lang="en-GB" baseline="0" dirty="0" err="1" smtClean="0"/>
              <a:t>ASP.Net</a:t>
            </a:r>
            <a:endParaRPr lang="en-GB" baseline="0" dirty="0" smtClean="0"/>
          </a:p>
          <a:p>
            <a:endParaRPr lang="en-GB" baseline="0" dirty="0" smtClean="0"/>
          </a:p>
          <a:p>
            <a:r>
              <a:rPr lang="en-GB" baseline="0" dirty="0" smtClean="0"/>
              <a:t>The major limitation of this model is the fact that services provided by </a:t>
            </a:r>
            <a:r>
              <a:rPr lang="en-GB" baseline="0" dirty="0" err="1" smtClean="0"/>
              <a:t>ASP.Net</a:t>
            </a:r>
            <a:r>
              <a:rPr lang="en-GB" baseline="0" dirty="0" smtClean="0"/>
              <a:t> modules, and custom ASP.net Application code was not available to non-ASP.net requests.  In addition </a:t>
            </a:r>
            <a:r>
              <a:rPr lang="en-GB" baseline="0" dirty="0" err="1" smtClean="0"/>
              <a:t>ASP.Net</a:t>
            </a:r>
            <a:r>
              <a:rPr lang="en-GB" baseline="0" dirty="0" smtClean="0"/>
              <a:t> modules were unable to affect certain parts of IIS request processing that occurred before and after the </a:t>
            </a:r>
            <a:r>
              <a:rPr lang="en-GB" baseline="0" dirty="0" err="1" smtClean="0"/>
              <a:t>ASP.Net</a:t>
            </a:r>
            <a:r>
              <a:rPr lang="en-GB" baseline="0" dirty="0" smtClean="0"/>
              <a:t> execution path.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83521D16-2CF0-4053-A6EF-94EEE5C911A9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3313" y="812800"/>
            <a:ext cx="5340350" cy="40052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In</a:t>
            </a:r>
            <a:r>
              <a:rPr lang="en-GB" baseline="0" dirty="0" smtClean="0"/>
              <a:t> IIS7, the </a:t>
            </a:r>
            <a:r>
              <a:rPr lang="en-GB" baseline="0" dirty="0" err="1" smtClean="0"/>
              <a:t>ASP.Net</a:t>
            </a:r>
            <a:r>
              <a:rPr lang="en-GB" baseline="0" dirty="0" smtClean="0"/>
              <a:t> request processing pipeline overlays the IIS pipeline directly, essentially providing a wrapper over it instead of plugging into it.</a:t>
            </a:r>
          </a:p>
          <a:p>
            <a:endParaRPr lang="en-GB" baseline="0" dirty="0" smtClean="0"/>
          </a:p>
          <a:p>
            <a:r>
              <a:rPr lang="en-GB" baseline="0" dirty="0" smtClean="0"/>
              <a:t>A request arriving for any content type is processed by IIS, with both native IIS modules and </a:t>
            </a:r>
            <a:r>
              <a:rPr lang="en-GB" baseline="0" dirty="0" err="1" smtClean="0"/>
              <a:t>ASP.Net</a:t>
            </a:r>
            <a:r>
              <a:rPr lang="en-GB" baseline="0" dirty="0" smtClean="0"/>
              <a:t> modules being able to provide request processing in all stages.  This enables services provided by </a:t>
            </a:r>
            <a:r>
              <a:rPr lang="en-GB" baseline="0" dirty="0" err="1" smtClean="0"/>
              <a:t>ASP.Net</a:t>
            </a:r>
            <a:r>
              <a:rPr lang="en-GB" baseline="0" dirty="0" smtClean="0"/>
              <a:t> modules like Forms Authentication or Output Cache to be used for requests to ASP Pages, PHP Pages, static files and so on.</a:t>
            </a:r>
          </a:p>
          <a:p>
            <a:endParaRPr lang="en-GB" baseline="0" dirty="0" smtClean="0"/>
          </a:p>
          <a:p>
            <a:r>
              <a:rPr lang="en-GB" baseline="0" dirty="0" smtClean="0"/>
              <a:t>The ability to plug in directly into the server pipeline allows </a:t>
            </a:r>
            <a:r>
              <a:rPr lang="en-GB" baseline="0" dirty="0" err="1" smtClean="0"/>
              <a:t>ASP.Net</a:t>
            </a:r>
            <a:r>
              <a:rPr lang="en-GB" baseline="0" dirty="0" smtClean="0"/>
              <a:t> modules to replace, run before, or run after any IIS functionality.  This enables, for example, a custom </a:t>
            </a:r>
            <a:r>
              <a:rPr lang="en-GB" baseline="0" dirty="0" err="1" smtClean="0"/>
              <a:t>ASP.Net</a:t>
            </a:r>
            <a:r>
              <a:rPr lang="en-GB" baseline="0" dirty="0" smtClean="0"/>
              <a:t> basic authentication module written to use the Membership service and SQL Server user database to replace the built in IIS basic authentication feature that works only with Windows accounts.</a:t>
            </a:r>
          </a:p>
          <a:p>
            <a:endParaRPr lang="en-GB" baseline="0" dirty="0" smtClean="0"/>
          </a:p>
          <a:p>
            <a:r>
              <a:rPr lang="en-GB" baseline="0" dirty="0" smtClean="0"/>
              <a:t>In addition, the expanded </a:t>
            </a:r>
            <a:r>
              <a:rPr lang="en-GB" baseline="0" dirty="0" err="1" smtClean="0"/>
              <a:t>ASP.Net</a:t>
            </a:r>
            <a:r>
              <a:rPr lang="en-GB" baseline="0" dirty="0" smtClean="0"/>
              <a:t> APIs take advantage of direct integration to enable more request processing tasks, for example, </a:t>
            </a:r>
            <a:r>
              <a:rPr lang="en-GB" baseline="0" dirty="0" err="1" smtClean="0"/>
              <a:t>ASP.Net</a:t>
            </a:r>
            <a:r>
              <a:rPr lang="en-GB" baseline="0" dirty="0" smtClean="0"/>
              <a:t> modules can modify request headers before other components process the request, inserting an Accept-Language header before ASP applications execute in order to force localized content to be sent back to the client based on user preferences.</a:t>
            </a:r>
          </a:p>
          <a:p>
            <a:endParaRPr lang="en-GB" baseline="0" dirty="0" smtClean="0"/>
          </a:p>
          <a:p>
            <a:r>
              <a:rPr lang="en-GB" baseline="0" dirty="0" smtClean="0"/>
              <a:t>Because of the runtime integration, IIS and </a:t>
            </a:r>
            <a:r>
              <a:rPr lang="en-GB" baseline="0" dirty="0" err="1" smtClean="0"/>
              <a:t>ASP.Net</a:t>
            </a:r>
            <a:r>
              <a:rPr lang="en-GB" baseline="0" dirty="0" smtClean="0"/>
              <a:t> can use the same configuration for enabling and ordering server modules, and configuring handler mappings.  Other unified functionality includes tracing, custom errors and output caching.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83521D16-2CF0-4053-A6EF-94EEE5C911A9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3313" y="812800"/>
            <a:ext cx="5340350" cy="40052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Delegated</a:t>
            </a:r>
            <a:r>
              <a:rPr lang="en-GB" baseline="0" dirty="0" smtClean="0"/>
              <a:t> management of sites and applications using IIS Manager</a:t>
            </a:r>
          </a:p>
          <a:p>
            <a:r>
              <a:rPr lang="en-GB" baseline="0" dirty="0" smtClean="0"/>
              <a:t>Remote Management over HTTPS</a:t>
            </a:r>
          </a:p>
          <a:p>
            <a:r>
              <a:rPr lang="en-GB" baseline="0" dirty="0" smtClean="0"/>
              <a:t>Support for Windows and non-Windows Credentials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83521D16-2CF0-4053-A6EF-94EEE5C911A9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B4F3D2B-631B-477C-A688-E06E8219F937}" type="slidenum">
              <a:rPr lang="en-GB"/>
              <a:pPr/>
              <a:t>11</a:t>
            </a:fld>
            <a:endParaRPr lang="en-GB"/>
          </a:p>
        </p:txBody>
      </p:sp>
      <p:sp>
        <p:nvSpPr>
          <p:cNvPr id="22531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3525" cy="400843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2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755650" y="5078413"/>
            <a:ext cx="6038850" cy="4803775"/>
          </a:xfrm>
          <a:noFill/>
          <a:ln/>
        </p:spPr>
        <p:txBody>
          <a:bodyPr wrap="none" anchor="ctr"/>
          <a:lstStyle/>
          <a:p>
            <a:r>
              <a:rPr lang="en-GB" dirty="0" smtClean="0"/>
              <a:t>WMIv2 &amp;</a:t>
            </a:r>
            <a:r>
              <a:rPr lang="en-GB" baseline="0" dirty="0" smtClean="0"/>
              <a:t> ADSI Support</a:t>
            </a:r>
          </a:p>
          <a:p>
            <a:endParaRPr lang="en-GB" baseline="0" dirty="0" smtClean="0"/>
          </a:p>
          <a:p>
            <a:r>
              <a:rPr lang="en-GB" baseline="0" dirty="0" smtClean="0"/>
              <a:t>Existing Scripts will work</a:t>
            </a:r>
          </a:p>
          <a:p>
            <a:r>
              <a:rPr lang="en-GB" baseline="0" dirty="0" smtClean="0"/>
              <a:t>Installing </a:t>
            </a:r>
            <a:r>
              <a:rPr lang="en-GB" baseline="0" dirty="0" err="1" smtClean="0"/>
              <a:t>Metabase</a:t>
            </a:r>
            <a:r>
              <a:rPr lang="en-GB" baseline="0" dirty="0" smtClean="0"/>
              <a:t> Support is Easy</a:t>
            </a:r>
          </a:p>
          <a:p>
            <a:r>
              <a:rPr lang="en-GB" baseline="0" dirty="0" smtClean="0"/>
              <a:t>Low level interface to reroute Admin Base Object (ABO) calls to new configuration</a:t>
            </a:r>
          </a:p>
          <a:p>
            <a:r>
              <a:rPr lang="en-GB" baseline="0" dirty="0" smtClean="0"/>
              <a:t>Relies on Inetinfo.exe service to be presented and loaded</a:t>
            </a:r>
          </a:p>
          <a:p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3313" y="812800"/>
            <a:ext cx="5340350" cy="40052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Use only </a:t>
            </a:r>
            <a:r>
              <a:rPr lang="en-GB" dirty="0" err="1" smtClean="0"/>
              <a:t>ApplicationHost.config</a:t>
            </a:r>
            <a:r>
              <a:rPr lang="en-GB" baseline="0" dirty="0" smtClean="0"/>
              <a:t> using IIS7 defaults</a:t>
            </a:r>
          </a:p>
          <a:p>
            <a:r>
              <a:rPr lang="en-GB" baseline="0" dirty="0" smtClean="0"/>
              <a:t>Unlock: Give application developers control of individual sections, collections, elements, and more!</a:t>
            </a:r>
          </a:p>
          <a:p>
            <a:endParaRPr lang="en-GB" baseline="0" dirty="0" smtClean="0"/>
          </a:p>
          <a:p>
            <a:r>
              <a:rPr lang="en-GB" baseline="0" dirty="0" smtClean="0"/>
              <a:t>IIS 6 </a:t>
            </a:r>
            <a:r>
              <a:rPr lang="en-GB" baseline="0" dirty="0" err="1" smtClean="0"/>
              <a:t>Metabase</a:t>
            </a:r>
            <a:r>
              <a:rPr lang="en-GB" baseline="0" dirty="0" smtClean="0"/>
              <a:t> Inheritance – Repetitive, Large collections of Multi Strings (Multi-</a:t>
            </a:r>
            <a:r>
              <a:rPr lang="en-GB" baseline="0" dirty="0" err="1" smtClean="0"/>
              <a:t>sz</a:t>
            </a:r>
            <a:r>
              <a:rPr lang="en-GB" baseline="0" dirty="0" smtClean="0"/>
              <a:t>) &amp; Flags</a:t>
            </a:r>
          </a:p>
          <a:p>
            <a:endParaRPr lang="en-GB" baseline="0" dirty="0" smtClean="0"/>
          </a:p>
          <a:p>
            <a:r>
              <a:rPr lang="en-GB" baseline="0" dirty="0" smtClean="0"/>
              <a:t>IIS 7 Distributed Configuration – Clear Actions: Add, Remove, Clear etc;     Only modify what you don’t want inherited</a:t>
            </a:r>
          </a:p>
          <a:p>
            <a:endParaRPr lang="en-GB" baseline="0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83521D16-2CF0-4053-A6EF-94EEE5C911A9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B4F3D2B-631B-477C-A688-E06E8219F937}" type="slidenum">
              <a:rPr lang="en-GB"/>
              <a:pPr/>
              <a:t>15</a:t>
            </a:fld>
            <a:endParaRPr lang="en-GB"/>
          </a:p>
        </p:txBody>
      </p:sp>
      <p:sp>
        <p:nvSpPr>
          <p:cNvPr id="22531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3525" cy="400843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2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755650" y="5078413"/>
            <a:ext cx="6038850" cy="4803775"/>
          </a:xfrm>
          <a:noFill/>
          <a:ln/>
        </p:spPr>
        <p:txBody>
          <a:bodyPr wrap="none" anchor="ctr"/>
          <a:lstStyle/>
          <a:p>
            <a:r>
              <a:rPr lang="en-GB" baseline="0" dirty="0" smtClean="0"/>
              <a:t>Delegation of </a:t>
            </a:r>
            <a:r>
              <a:rPr lang="en-GB" baseline="0" dirty="0" err="1" smtClean="0"/>
              <a:t>config</a:t>
            </a:r>
            <a:r>
              <a:rPr lang="en-GB" baseline="0" dirty="0" smtClean="0"/>
              <a:t> settings to Developers</a:t>
            </a:r>
          </a:p>
          <a:p>
            <a:endParaRPr lang="en-GB" baseline="0" dirty="0" smtClean="0"/>
          </a:p>
          <a:p>
            <a:r>
              <a:rPr lang="en-GB" baseline="0" dirty="0" err="1" smtClean="0"/>
              <a:t>Xcopy</a:t>
            </a:r>
            <a:r>
              <a:rPr lang="en-GB" baseline="0" dirty="0" smtClean="0"/>
              <a:t> deployment of configuration along with content</a:t>
            </a:r>
          </a:p>
          <a:p>
            <a:endParaRPr lang="en-GB" baseline="0" dirty="0" smtClean="0"/>
          </a:p>
          <a:p>
            <a:r>
              <a:rPr lang="en-GB" baseline="0" dirty="0" smtClean="0"/>
              <a:t>Single configuration API for the entire Web Platform</a:t>
            </a:r>
          </a:p>
          <a:p>
            <a:endParaRPr lang="en-GB" baseline="0" dirty="0" smtClean="0"/>
          </a:p>
          <a:p>
            <a:r>
              <a:rPr lang="en-GB" baseline="0" dirty="0" smtClean="0"/>
              <a:t>Clean, Well Schematized configuration files</a:t>
            </a:r>
          </a:p>
          <a:p>
            <a:endParaRPr lang="en-GB" baseline="0" dirty="0" smtClean="0"/>
          </a:p>
          <a:p>
            <a:r>
              <a:rPr lang="en-GB" baseline="0" dirty="0" smtClean="0"/>
              <a:t>Rich Extensibility</a:t>
            </a:r>
            <a:endParaRPr lang="en-GB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96025" y="1260475"/>
            <a:ext cx="1978025" cy="56086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0363" y="1260475"/>
            <a:ext cx="5783262" cy="56086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260475"/>
            <a:ext cx="7878762" cy="172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79500" y="1763713"/>
            <a:ext cx="4238625" cy="5329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70525" y="1763713"/>
            <a:ext cx="4240213" cy="5329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73938" y="684213"/>
            <a:ext cx="2336800" cy="64087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0363" y="684213"/>
            <a:ext cx="6861175" cy="64087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0475" y="3203575"/>
            <a:ext cx="3430588" cy="3625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43463" y="3203575"/>
            <a:ext cx="3430587" cy="3625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21450" y="1260475"/>
            <a:ext cx="1752600" cy="55689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60475" y="1260475"/>
            <a:ext cx="5108575" cy="55689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0363" y="3240088"/>
            <a:ext cx="3825875" cy="3629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38638" y="3240088"/>
            <a:ext cx="3825875" cy="3629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7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8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1.pn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5.xml"/><Relationship Id="rId16" Type="http://schemas.openxmlformats.org/officeDocument/2006/relationships/image" Target="../media/image4.jpeg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22225" y="11113"/>
            <a:ext cx="10080625" cy="7559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260475"/>
            <a:ext cx="7878762" cy="172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0363" y="3240088"/>
            <a:ext cx="7804150" cy="3629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pic>
        <p:nvPicPr>
          <p:cNvPr id="1029" name="Picture 4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5634038" y="6926263"/>
            <a:ext cx="641350" cy="6397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1030" name="Picture 5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6529388" y="6926263"/>
            <a:ext cx="635000" cy="614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1031" name="Picture 6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3130550" y="6940550"/>
            <a:ext cx="525463" cy="525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1032" name="Picture 7"/>
          <p:cNvPicPr>
            <a:picLocks noChangeAspect="1" noChangeArrowheads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3924300" y="6926263"/>
            <a:ext cx="1430338" cy="527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1033" name="Picture 8"/>
          <p:cNvPicPr>
            <a:picLocks noChangeAspect="1" noChangeArrowheads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41275" y="6911975"/>
            <a:ext cx="2298700" cy="679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hf sldNum="0" hdr="0" dt="0"/>
  <p:txStyles>
    <p:titleStyle>
      <a:lvl1pPr algn="l" defTabSz="449263" rtl="0" eaLnBrk="1" fontAlgn="base" hangingPunct="1">
        <a:lnSpc>
          <a:spcPct val="62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6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1" fontAlgn="base" hangingPunct="1">
        <a:lnSpc>
          <a:spcPct val="62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600">
          <a:solidFill>
            <a:srgbClr val="000000"/>
          </a:solidFill>
          <a:latin typeface="Arial" charset="0"/>
        </a:defRPr>
      </a:lvl2pPr>
      <a:lvl3pPr algn="l" defTabSz="449263" rtl="0" eaLnBrk="1" fontAlgn="base" hangingPunct="1">
        <a:lnSpc>
          <a:spcPct val="62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600">
          <a:solidFill>
            <a:srgbClr val="000000"/>
          </a:solidFill>
          <a:latin typeface="Arial" charset="0"/>
        </a:defRPr>
      </a:lvl3pPr>
      <a:lvl4pPr algn="l" defTabSz="449263" rtl="0" eaLnBrk="1" fontAlgn="base" hangingPunct="1">
        <a:lnSpc>
          <a:spcPct val="62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600">
          <a:solidFill>
            <a:srgbClr val="000000"/>
          </a:solidFill>
          <a:latin typeface="Arial" charset="0"/>
        </a:defRPr>
      </a:lvl4pPr>
      <a:lvl5pPr algn="l" defTabSz="449263" rtl="0" eaLnBrk="1" fontAlgn="base" hangingPunct="1">
        <a:lnSpc>
          <a:spcPct val="62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600">
          <a:solidFill>
            <a:srgbClr val="000000"/>
          </a:solidFill>
          <a:latin typeface="Arial" charset="0"/>
        </a:defRPr>
      </a:lvl5pPr>
      <a:lvl6pPr marL="457200" algn="l" defTabSz="449263" rtl="0" eaLnBrk="1" fontAlgn="base" hangingPunct="1">
        <a:lnSpc>
          <a:spcPct val="62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600">
          <a:solidFill>
            <a:srgbClr val="000000"/>
          </a:solidFill>
          <a:latin typeface="Arial" charset="0"/>
        </a:defRPr>
      </a:lvl6pPr>
      <a:lvl7pPr marL="914400" algn="l" defTabSz="449263" rtl="0" eaLnBrk="1" fontAlgn="base" hangingPunct="1">
        <a:lnSpc>
          <a:spcPct val="62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600">
          <a:solidFill>
            <a:srgbClr val="000000"/>
          </a:solidFill>
          <a:latin typeface="Arial" charset="0"/>
        </a:defRPr>
      </a:lvl7pPr>
      <a:lvl8pPr marL="1371600" algn="l" defTabSz="449263" rtl="0" eaLnBrk="1" fontAlgn="base" hangingPunct="1">
        <a:lnSpc>
          <a:spcPct val="62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600">
          <a:solidFill>
            <a:srgbClr val="000000"/>
          </a:solidFill>
          <a:latin typeface="Arial" charset="0"/>
        </a:defRPr>
      </a:lvl8pPr>
      <a:lvl9pPr marL="1828800" algn="l" defTabSz="449263" rtl="0" eaLnBrk="1" fontAlgn="base" hangingPunct="1">
        <a:lnSpc>
          <a:spcPct val="62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600">
          <a:solidFill>
            <a:srgbClr val="000000"/>
          </a:solidFill>
          <a:latin typeface="Arial" charset="0"/>
        </a:defRPr>
      </a:lvl9pPr>
    </p:titleStyle>
    <p:bodyStyle>
      <a:lvl1pPr marL="422275" indent="-317500" algn="l" defTabSz="449263" rtl="0" eaLnBrk="1" fontAlgn="base" hangingPunct="1">
        <a:lnSpc>
          <a:spcPct val="62000"/>
        </a:lnSpc>
        <a:spcBef>
          <a:spcPct val="0"/>
        </a:spcBef>
        <a:spcAft>
          <a:spcPts val="1425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854075" indent="-284163" algn="l" defTabSz="449263" rtl="0" eaLnBrk="1" fontAlgn="base" hangingPunct="1">
        <a:lnSpc>
          <a:spcPct val="62000"/>
        </a:lnSpc>
        <a:spcBef>
          <a:spcPct val="0"/>
        </a:spcBef>
        <a:spcAft>
          <a:spcPts val="1138"/>
        </a:spcAft>
        <a:buClr>
          <a:srgbClr val="000000"/>
        </a:buClr>
        <a:buSzPct val="75000"/>
        <a:buFont typeface="Symbol" pitchFamily="16" charset="2"/>
        <a:defRPr sz="2800">
          <a:solidFill>
            <a:srgbClr val="000000"/>
          </a:solidFill>
          <a:latin typeface="+mn-lt"/>
        </a:defRPr>
      </a:lvl2pPr>
      <a:lvl3pPr marL="1285875" indent="-212725" algn="l" defTabSz="449263" rtl="0" eaLnBrk="1" fontAlgn="base" hangingPunct="1">
        <a:lnSpc>
          <a:spcPct val="62000"/>
        </a:lnSpc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charset="2"/>
        <a:buChar char=""/>
        <a:defRPr sz="2400">
          <a:solidFill>
            <a:srgbClr val="000000"/>
          </a:solidFill>
          <a:latin typeface="+mn-lt"/>
        </a:defRPr>
      </a:lvl3pPr>
      <a:lvl4pPr marL="1717675" indent="-206375" algn="l" defTabSz="449263" rtl="0" eaLnBrk="1" fontAlgn="base" hangingPunct="1">
        <a:lnSpc>
          <a:spcPct val="62000"/>
        </a:lnSpc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6" charset="2"/>
        <a:buChar char=""/>
        <a:defRPr sz="2000">
          <a:solidFill>
            <a:srgbClr val="000000"/>
          </a:solidFill>
          <a:latin typeface="+mn-lt"/>
        </a:defRPr>
      </a:lvl4pPr>
      <a:lvl5pPr marL="2149475" indent="-207963" algn="l" defTabSz="449263" rtl="0" eaLnBrk="1" fontAlgn="base" hangingPunct="1">
        <a:lnSpc>
          <a:spcPct val="62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5pPr>
      <a:lvl6pPr marL="2606675" indent="-207963" algn="l" defTabSz="449263" rtl="0" eaLnBrk="1" fontAlgn="base" hangingPunct="1">
        <a:lnSpc>
          <a:spcPct val="62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63875" indent="-207963" algn="l" defTabSz="449263" rtl="0" eaLnBrk="1" fontAlgn="base" hangingPunct="1">
        <a:lnSpc>
          <a:spcPct val="62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21075" indent="-207963" algn="l" defTabSz="449263" rtl="0" eaLnBrk="1" fontAlgn="base" hangingPunct="1">
        <a:lnSpc>
          <a:spcPct val="62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78275" indent="-207963" algn="l" defTabSz="449263" rtl="0" eaLnBrk="1" fontAlgn="base" hangingPunct="1">
        <a:lnSpc>
          <a:spcPct val="62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22225" y="11113"/>
            <a:ext cx="10080625" cy="7559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60363" y="684213"/>
            <a:ext cx="9350375" cy="854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79500" y="1763713"/>
            <a:ext cx="8631238" cy="53292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360363" y="7235825"/>
            <a:ext cx="6264275" cy="236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1000">
                <a:solidFill>
                  <a:srgbClr val="C5CACD"/>
                </a:solidFill>
              </a:rPr>
              <a:t>IMTC </a:t>
            </a:r>
            <a:r>
              <a:rPr lang="en-GB" sz="900">
                <a:solidFill>
                  <a:srgbClr val="C5CACD"/>
                </a:solidFill>
              </a:rPr>
              <a:t>2008</a:t>
            </a:r>
            <a:r>
              <a:rPr lang="en-GB" sz="1000">
                <a:solidFill>
                  <a:srgbClr val="C5CACD"/>
                </a:solidFill>
              </a:rPr>
              <a:t> | Session </a:t>
            </a:r>
            <a:r>
              <a:rPr lang="en-GB" sz="900">
                <a:solidFill>
                  <a:srgbClr val="C5CACD"/>
                </a:solidFill>
              </a:rPr>
              <a:t>XXXX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7056438" y="7235825"/>
            <a:ext cx="1727200" cy="349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900">
                <a:solidFill>
                  <a:srgbClr val="C5CACD"/>
                </a:solidFill>
              </a:rPr>
              <a:t>imtc.firstport.ie</a:t>
            </a:r>
          </a:p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GB" sz="900">
              <a:solidFill>
                <a:srgbClr val="C5CACD"/>
              </a:solidFill>
            </a:endParaRPr>
          </a:p>
        </p:txBody>
      </p:sp>
      <p:sp>
        <p:nvSpPr>
          <p:cNvPr id="2054" name="Line 6"/>
          <p:cNvSpPr>
            <a:spLocks noChangeShapeType="1"/>
          </p:cNvSpPr>
          <p:nvPr/>
        </p:nvSpPr>
        <p:spPr bwMode="auto">
          <a:xfrm>
            <a:off x="0" y="539750"/>
            <a:ext cx="10080625" cy="1588"/>
          </a:xfrm>
          <a:prstGeom prst="line">
            <a:avLst/>
          </a:prstGeom>
          <a:noFill/>
          <a:ln w="18000">
            <a:solidFill>
              <a:srgbClr val="333366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pic>
        <p:nvPicPr>
          <p:cNvPr id="2056" name="Picture 7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8845550" y="7129463"/>
            <a:ext cx="876300" cy="319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sldNum="0" hdr="0" dt="0"/>
  <p:txStyles>
    <p:titleStyle>
      <a:lvl1pPr marL="1069975" indent="-209550" algn="l" defTabSz="449263" rtl="0" eaLnBrk="0" fontAlgn="base" hangingPunct="0">
        <a:lnSpc>
          <a:spcPct val="62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600">
          <a:solidFill>
            <a:srgbClr val="000000"/>
          </a:solidFill>
          <a:latin typeface="+mj-lt"/>
          <a:ea typeface="+mj-ea"/>
          <a:cs typeface="+mj-cs"/>
        </a:defRPr>
      </a:lvl1pPr>
      <a:lvl2pPr marL="1069975" indent="-209550" algn="l" defTabSz="449263" rtl="0" eaLnBrk="0" fontAlgn="base" hangingPunct="0">
        <a:lnSpc>
          <a:spcPct val="62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600">
          <a:solidFill>
            <a:srgbClr val="000000"/>
          </a:solidFill>
          <a:latin typeface="Arial" charset="0"/>
        </a:defRPr>
      </a:lvl2pPr>
      <a:lvl3pPr marL="1069975" indent="-209550" algn="l" defTabSz="449263" rtl="0" eaLnBrk="0" fontAlgn="base" hangingPunct="0">
        <a:lnSpc>
          <a:spcPct val="62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600">
          <a:solidFill>
            <a:srgbClr val="000000"/>
          </a:solidFill>
          <a:latin typeface="Arial" charset="0"/>
        </a:defRPr>
      </a:lvl3pPr>
      <a:lvl4pPr marL="1069975" indent="-209550" algn="l" defTabSz="449263" rtl="0" eaLnBrk="0" fontAlgn="base" hangingPunct="0">
        <a:lnSpc>
          <a:spcPct val="62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600">
          <a:solidFill>
            <a:srgbClr val="000000"/>
          </a:solidFill>
          <a:latin typeface="Arial" charset="0"/>
        </a:defRPr>
      </a:lvl4pPr>
      <a:lvl5pPr marL="1069975" indent="-209550" algn="l" defTabSz="449263" rtl="0" eaLnBrk="0" fontAlgn="base" hangingPunct="0">
        <a:lnSpc>
          <a:spcPct val="62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600">
          <a:solidFill>
            <a:srgbClr val="000000"/>
          </a:solidFill>
          <a:latin typeface="Arial" charset="0"/>
        </a:defRPr>
      </a:lvl5pPr>
      <a:lvl6pPr marL="1527175" indent="-209550" algn="l" defTabSz="449263" rtl="0" fontAlgn="base">
        <a:lnSpc>
          <a:spcPct val="62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600">
          <a:solidFill>
            <a:srgbClr val="000000"/>
          </a:solidFill>
          <a:latin typeface="Arial" charset="0"/>
        </a:defRPr>
      </a:lvl6pPr>
      <a:lvl7pPr marL="1984375" indent="-209550" algn="l" defTabSz="449263" rtl="0" fontAlgn="base">
        <a:lnSpc>
          <a:spcPct val="62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600">
          <a:solidFill>
            <a:srgbClr val="000000"/>
          </a:solidFill>
          <a:latin typeface="Arial" charset="0"/>
        </a:defRPr>
      </a:lvl7pPr>
      <a:lvl8pPr marL="2441575" indent="-209550" algn="l" defTabSz="449263" rtl="0" fontAlgn="base">
        <a:lnSpc>
          <a:spcPct val="62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600">
          <a:solidFill>
            <a:srgbClr val="000000"/>
          </a:solidFill>
          <a:latin typeface="Arial" charset="0"/>
        </a:defRPr>
      </a:lvl8pPr>
      <a:lvl9pPr marL="2898775" indent="-209550" algn="l" defTabSz="449263" rtl="0" fontAlgn="base">
        <a:lnSpc>
          <a:spcPct val="62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600">
          <a:solidFill>
            <a:srgbClr val="000000"/>
          </a:solidFill>
          <a:latin typeface="Arial" charset="0"/>
        </a:defRPr>
      </a:lvl9pPr>
    </p:titleStyle>
    <p:bodyStyle>
      <a:lvl1pPr marL="422275" indent="-317500" algn="l" defTabSz="449263" rtl="0" eaLnBrk="0" fontAlgn="base" hangingPunct="0">
        <a:lnSpc>
          <a:spcPct val="62000"/>
        </a:lnSpc>
        <a:spcBef>
          <a:spcPct val="0"/>
        </a:spcBef>
        <a:spcAft>
          <a:spcPts val="1425"/>
        </a:spcAft>
        <a:buClr>
          <a:srgbClr val="000000"/>
        </a:buClr>
        <a:buSzPct val="45000"/>
        <a:buFont typeface="Wingdings" charset="2"/>
        <a:buChar char="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854075" indent="-284163" algn="l" defTabSz="449263" rtl="0" eaLnBrk="0" fontAlgn="base" hangingPunct="0">
        <a:lnSpc>
          <a:spcPct val="62000"/>
        </a:lnSpc>
        <a:spcBef>
          <a:spcPct val="0"/>
        </a:spcBef>
        <a:spcAft>
          <a:spcPts val="1138"/>
        </a:spcAft>
        <a:buClr>
          <a:srgbClr val="000000"/>
        </a:buClr>
        <a:buSzPct val="75000"/>
        <a:buFont typeface="Symbol" pitchFamily="16" charset="2"/>
        <a:buChar char=""/>
        <a:defRPr sz="2800">
          <a:solidFill>
            <a:srgbClr val="000000"/>
          </a:solidFill>
          <a:latin typeface="+mn-lt"/>
        </a:defRPr>
      </a:lvl2pPr>
      <a:lvl3pPr marL="1285875" indent="-212725" algn="l" defTabSz="449263" rtl="0" eaLnBrk="0" fontAlgn="base" hangingPunct="0">
        <a:lnSpc>
          <a:spcPct val="62000"/>
        </a:lnSpc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charset="2"/>
        <a:buChar char=""/>
        <a:defRPr sz="2400">
          <a:solidFill>
            <a:srgbClr val="000000"/>
          </a:solidFill>
          <a:latin typeface="+mn-lt"/>
        </a:defRPr>
      </a:lvl3pPr>
      <a:lvl4pPr marL="1717675" indent="-206375" algn="l" defTabSz="449263" rtl="0" eaLnBrk="0" fontAlgn="base" hangingPunct="0">
        <a:lnSpc>
          <a:spcPct val="62000"/>
        </a:lnSpc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6" charset="2"/>
        <a:buChar char=""/>
        <a:defRPr sz="2000">
          <a:solidFill>
            <a:srgbClr val="000000"/>
          </a:solidFill>
          <a:latin typeface="+mn-lt"/>
        </a:defRPr>
      </a:lvl4pPr>
      <a:lvl5pPr marL="2149475" indent="-207963" algn="l" defTabSz="449263" rtl="0" eaLnBrk="0" fontAlgn="base" hangingPunct="0">
        <a:lnSpc>
          <a:spcPct val="62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5pPr>
      <a:lvl6pPr marL="2606675" indent="-207963" algn="l" defTabSz="449263" rtl="0" fontAlgn="base">
        <a:lnSpc>
          <a:spcPct val="62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63875" indent="-207963" algn="l" defTabSz="449263" rtl="0" fontAlgn="base">
        <a:lnSpc>
          <a:spcPct val="62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21075" indent="-207963" algn="l" defTabSz="449263" rtl="0" fontAlgn="base">
        <a:lnSpc>
          <a:spcPct val="62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78275" indent="-207963" algn="l" defTabSz="449263" rtl="0" fontAlgn="base">
        <a:lnSpc>
          <a:spcPct val="62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22225" y="11113"/>
            <a:ext cx="10080625" cy="7559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60475" y="1260475"/>
            <a:ext cx="7013575" cy="172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60475" y="3203575"/>
            <a:ext cx="7013575" cy="3625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pic>
        <p:nvPicPr>
          <p:cNvPr id="3077" name="Picture 4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5634038" y="6926263"/>
            <a:ext cx="641350" cy="6397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3078" name="Picture 5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6529388" y="6926263"/>
            <a:ext cx="635000" cy="614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3079" name="Picture 6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3130550" y="6940550"/>
            <a:ext cx="525463" cy="525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3080" name="Picture 7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3924300" y="6926263"/>
            <a:ext cx="1430338" cy="527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3081" name="Picture 8"/>
          <p:cNvPicPr>
            <a:picLocks noChangeAspect="1" noChangeArrowheads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41275" y="6911975"/>
            <a:ext cx="2298700" cy="679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sldNum="0" hdr="0" dt="0"/>
  <p:txStyles>
    <p:titleStyle>
      <a:lvl1pPr marL="1069975" indent="-209550" algn="l" defTabSz="449263" rtl="0" eaLnBrk="0" fontAlgn="base" hangingPunct="0">
        <a:lnSpc>
          <a:spcPct val="62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600">
          <a:solidFill>
            <a:srgbClr val="000000"/>
          </a:solidFill>
          <a:latin typeface="+mj-lt"/>
          <a:ea typeface="+mj-ea"/>
          <a:cs typeface="+mj-cs"/>
        </a:defRPr>
      </a:lvl1pPr>
      <a:lvl2pPr marL="1069975" indent="-209550" algn="l" defTabSz="449263" rtl="0" eaLnBrk="0" fontAlgn="base" hangingPunct="0">
        <a:lnSpc>
          <a:spcPct val="62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600">
          <a:solidFill>
            <a:srgbClr val="000000"/>
          </a:solidFill>
          <a:latin typeface="Arial" charset="0"/>
        </a:defRPr>
      </a:lvl2pPr>
      <a:lvl3pPr marL="1069975" indent="-209550" algn="l" defTabSz="449263" rtl="0" eaLnBrk="0" fontAlgn="base" hangingPunct="0">
        <a:lnSpc>
          <a:spcPct val="62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600">
          <a:solidFill>
            <a:srgbClr val="000000"/>
          </a:solidFill>
          <a:latin typeface="Arial" charset="0"/>
        </a:defRPr>
      </a:lvl3pPr>
      <a:lvl4pPr marL="1069975" indent="-209550" algn="l" defTabSz="449263" rtl="0" eaLnBrk="0" fontAlgn="base" hangingPunct="0">
        <a:lnSpc>
          <a:spcPct val="62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600">
          <a:solidFill>
            <a:srgbClr val="000000"/>
          </a:solidFill>
          <a:latin typeface="Arial" charset="0"/>
        </a:defRPr>
      </a:lvl4pPr>
      <a:lvl5pPr marL="1069975" indent="-209550" algn="l" defTabSz="449263" rtl="0" eaLnBrk="0" fontAlgn="base" hangingPunct="0">
        <a:lnSpc>
          <a:spcPct val="62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600">
          <a:solidFill>
            <a:srgbClr val="000000"/>
          </a:solidFill>
          <a:latin typeface="Arial" charset="0"/>
        </a:defRPr>
      </a:lvl5pPr>
      <a:lvl6pPr marL="1527175" indent="-209550" algn="l" defTabSz="449263" rtl="0" fontAlgn="base">
        <a:lnSpc>
          <a:spcPct val="62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600">
          <a:solidFill>
            <a:srgbClr val="000000"/>
          </a:solidFill>
          <a:latin typeface="Arial" charset="0"/>
        </a:defRPr>
      </a:lvl6pPr>
      <a:lvl7pPr marL="1984375" indent="-209550" algn="l" defTabSz="449263" rtl="0" fontAlgn="base">
        <a:lnSpc>
          <a:spcPct val="62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600">
          <a:solidFill>
            <a:srgbClr val="000000"/>
          </a:solidFill>
          <a:latin typeface="Arial" charset="0"/>
        </a:defRPr>
      </a:lvl7pPr>
      <a:lvl8pPr marL="2441575" indent="-209550" algn="l" defTabSz="449263" rtl="0" fontAlgn="base">
        <a:lnSpc>
          <a:spcPct val="62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600">
          <a:solidFill>
            <a:srgbClr val="000000"/>
          </a:solidFill>
          <a:latin typeface="Arial" charset="0"/>
        </a:defRPr>
      </a:lvl8pPr>
      <a:lvl9pPr marL="2898775" indent="-209550" algn="l" defTabSz="449263" rtl="0" fontAlgn="base">
        <a:lnSpc>
          <a:spcPct val="62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600">
          <a:solidFill>
            <a:srgbClr val="000000"/>
          </a:solidFill>
          <a:latin typeface="Arial" charset="0"/>
        </a:defRPr>
      </a:lvl9pPr>
    </p:titleStyle>
    <p:bodyStyle>
      <a:lvl1pPr marL="422275" indent="-317500" algn="l" defTabSz="449263" rtl="0" eaLnBrk="0" fontAlgn="base" hangingPunct="0">
        <a:lnSpc>
          <a:spcPct val="62000"/>
        </a:lnSpc>
        <a:spcBef>
          <a:spcPct val="0"/>
        </a:spcBef>
        <a:spcAft>
          <a:spcPts val="1425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854075" indent="-284163" algn="l" defTabSz="449263" rtl="0" eaLnBrk="0" fontAlgn="base" hangingPunct="0">
        <a:lnSpc>
          <a:spcPct val="62000"/>
        </a:lnSpc>
        <a:spcBef>
          <a:spcPct val="0"/>
        </a:spcBef>
        <a:spcAft>
          <a:spcPts val="1138"/>
        </a:spcAft>
        <a:buClr>
          <a:srgbClr val="000000"/>
        </a:buClr>
        <a:buSzPct val="75000"/>
        <a:buFont typeface="Symbol" pitchFamily="16" charset="2"/>
        <a:defRPr sz="2800">
          <a:solidFill>
            <a:srgbClr val="000000"/>
          </a:solidFill>
          <a:latin typeface="+mn-lt"/>
        </a:defRPr>
      </a:lvl2pPr>
      <a:lvl3pPr marL="1285875" indent="-212725" algn="l" defTabSz="449263" rtl="0" eaLnBrk="0" fontAlgn="base" hangingPunct="0">
        <a:lnSpc>
          <a:spcPct val="62000"/>
        </a:lnSpc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charset="2"/>
        <a:defRPr sz="2400">
          <a:solidFill>
            <a:srgbClr val="000000"/>
          </a:solidFill>
          <a:latin typeface="+mn-lt"/>
        </a:defRPr>
      </a:lvl3pPr>
      <a:lvl4pPr marL="1717675" indent="-206375" algn="l" defTabSz="449263" rtl="0" eaLnBrk="0" fontAlgn="base" hangingPunct="0">
        <a:lnSpc>
          <a:spcPct val="62000"/>
        </a:lnSpc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6" charset="2"/>
        <a:defRPr sz="2000">
          <a:solidFill>
            <a:srgbClr val="000000"/>
          </a:solidFill>
          <a:latin typeface="+mn-lt"/>
        </a:defRPr>
      </a:lvl4pPr>
      <a:lvl5pPr marL="2149475" indent="-207963" algn="l" defTabSz="449263" rtl="0" eaLnBrk="0" fontAlgn="base" hangingPunct="0">
        <a:lnSpc>
          <a:spcPct val="62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defRPr sz="2000">
          <a:solidFill>
            <a:srgbClr val="000000"/>
          </a:solidFill>
          <a:latin typeface="+mn-lt"/>
        </a:defRPr>
      </a:lvl5pPr>
      <a:lvl6pPr marL="2606675" indent="-207963" algn="l" defTabSz="449263" rtl="0" fontAlgn="base">
        <a:lnSpc>
          <a:spcPct val="62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defRPr sz="2000">
          <a:solidFill>
            <a:srgbClr val="000000"/>
          </a:solidFill>
          <a:latin typeface="+mn-lt"/>
        </a:defRPr>
      </a:lvl6pPr>
      <a:lvl7pPr marL="3063875" indent="-207963" algn="l" defTabSz="449263" rtl="0" fontAlgn="base">
        <a:lnSpc>
          <a:spcPct val="62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defRPr sz="2000">
          <a:solidFill>
            <a:srgbClr val="000000"/>
          </a:solidFill>
          <a:latin typeface="+mn-lt"/>
        </a:defRPr>
      </a:lvl7pPr>
      <a:lvl8pPr marL="3521075" indent="-207963" algn="l" defTabSz="449263" rtl="0" fontAlgn="base">
        <a:lnSpc>
          <a:spcPct val="62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defRPr sz="2000">
          <a:solidFill>
            <a:srgbClr val="000000"/>
          </a:solidFill>
          <a:latin typeface="+mn-lt"/>
        </a:defRPr>
      </a:lvl8pPr>
      <a:lvl9pPr marL="3978275" indent="-207963" algn="l" defTabSz="449263" rtl="0" fontAlgn="base">
        <a:lnSpc>
          <a:spcPct val="62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ndy@vbug.co.u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://www.vbug.com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1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hyperlink" Target="http://msdn2.microsoft.com/en-us/windowsserver/cc137233.aspx" TargetMode="External"/><Relationship Id="rId7" Type="http://schemas.openxmlformats.org/officeDocument/2006/relationships/hyperlink" Target="http://blogs.iis.net/rawmainfeed.aspx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Relationship Id="rId6" Type="http://schemas.openxmlformats.org/officeDocument/2006/relationships/hyperlink" Target="http://msdn.microsoft.com/msdnmag" TargetMode="External"/><Relationship Id="rId5" Type="http://schemas.openxmlformats.org/officeDocument/2006/relationships/hyperlink" Target="http://mvolo.com/blogs/serverside/archive/2006/12/28/Fix-problems-with-Visual-Studio-F5-debugging-of-ASP.Net-applications-on-IIS7-Vista.aspx" TargetMode="External"/><Relationship Id="rId4" Type="http://schemas.openxmlformats.org/officeDocument/2006/relationships/hyperlink" Target="http://www.iis-resources.com/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ndrewwestgarth.co.uk/Blog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5.xml"/><Relationship Id="rId4" Type="http://schemas.openxmlformats.org/officeDocument/2006/relationships/hyperlink" Target="mailto:mail@hawaythelads.co.uk" TargetMode="Externa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title"/>
          </p:nvPr>
        </p:nvSpPr>
        <p:spPr>
          <a:xfrm>
            <a:off x="719138" y="1187450"/>
            <a:ext cx="7345362" cy="1839913"/>
          </a:xfrm>
        </p:spPr>
        <p:txBody>
          <a:bodyPr/>
          <a:lstStyle/>
          <a:p>
            <a:pPr eaLnBrk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4000" b="1" dirty="0" smtClean="0">
                <a:solidFill>
                  <a:srgbClr val="333366"/>
                </a:solidFill>
              </a:rPr>
              <a:t>Internet Information Services (IIS) 7.0 for </a:t>
            </a:r>
            <a:r>
              <a:rPr lang="en-GB" sz="4000" b="1" dirty="0" err="1" smtClean="0">
                <a:solidFill>
                  <a:srgbClr val="333366"/>
                </a:solidFill>
              </a:rPr>
              <a:t>ASP.Net</a:t>
            </a:r>
            <a:r>
              <a:rPr lang="en-GB" sz="4000" b="1" dirty="0" smtClean="0">
                <a:solidFill>
                  <a:srgbClr val="333366"/>
                </a:solidFill>
              </a:rPr>
              <a:t> Developers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647700" y="4500563"/>
            <a:ext cx="8464578" cy="1643062"/>
          </a:xfrm>
        </p:spPr>
        <p:txBody>
          <a:bodyPr/>
          <a:lstStyle/>
          <a:p>
            <a:pPr marL="0" indent="0" eaLnBrk="1">
              <a:lnSpc>
                <a:spcPct val="93000"/>
              </a:lnSpc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b="1" dirty="0" smtClean="0">
                <a:solidFill>
                  <a:srgbClr val="808080"/>
                </a:solidFill>
              </a:rPr>
              <a:t>Andrew Westgarth</a:t>
            </a:r>
          </a:p>
          <a:p>
            <a:pPr marL="0" indent="0" eaLnBrk="1">
              <a:lnSpc>
                <a:spcPct val="93000"/>
              </a:lnSpc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dirty="0" smtClean="0">
                <a:solidFill>
                  <a:srgbClr val="808080"/>
                </a:solidFill>
              </a:rPr>
              <a:t>Chairman and North East Regional Coordinator</a:t>
            </a:r>
          </a:p>
          <a:p>
            <a:pPr marL="0" indent="0" eaLnBrk="1">
              <a:lnSpc>
                <a:spcPct val="93000"/>
              </a:lnSpc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dirty="0" smtClean="0">
                <a:solidFill>
                  <a:srgbClr val="808080"/>
                </a:solidFill>
              </a:rPr>
              <a:t>VBUG</a:t>
            </a:r>
          </a:p>
          <a:p>
            <a:pPr marL="0" indent="0" eaLnBrk="1">
              <a:lnSpc>
                <a:spcPct val="93000"/>
              </a:lnSpc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dirty="0" smtClean="0">
                <a:solidFill>
                  <a:srgbClr val="808080"/>
                </a:solidFill>
                <a:hlinkClick r:id="rId3"/>
              </a:rPr>
              <a:t>andy@vbug.co.uk</a:t>
            </a:r>
            <a:r>
              <a:rPr lang="en-GB" sz="2400" dirty="0" smtClean="0">
                <a:solidFill>
                  <a:srgbClr val="808080"/>
                </a:solidFill>
              </a:rPr>
              <a:t> </a:t>
            </a:r>
          </a:p>
          <a:p>
            <a:pPr marL="0" indent="0" eaLnBrk="1">
              <a:lnSpc>
                <a:spcPct val="93000"/>
              </a:lnSpc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dirty="0" smtClean="0">
                <a:solidFill>
                  <a:srgbClr val="808080"/>
                </a:solidFill>
                <a:hlinkClick r:id="rId4"/>
              </a:rPr>
              <a:t>www.vbug.com</a:t>
            </a:r>
            <a:r>
              <a:rPr lang="en-GB" sz="2400" dirty="0" smtClean="0">
                <a:solidFill>
                  <a:srgbClr val="808080"/>
                </a:solidFill>
              </a:rPr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Delegated Administration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dirty="0" smtClean="0"/>
              <a:t>Server Administration can be delegated via configuration</a:t>
            </a:r>
          </a:p>
          <a:p>
            <a:pPr lvl="1">
              <a:lnSpc>
                <a:spcPct val="100000"/>
              </a:lnSpc>
            </a:pPr>
            <a:r>
              <a:rPr lang="en-GB" dirty="0" smtClean="0"/>
              <a:t>Allows Administrators to enable others to control aspects of configuration</a:t>
            </a:r>
          </a:p>
          <a:p>
            <a:pPr>
              <a:lnSpc>
                <a:spcPct val="100000"/>
              </a:lnSpc>
            </a:pPr>
            <a:r>
              <a:rPr lang="en-GB" dirty="0" smtClean="0"/>
              <a:t>Remote Administration of IIS in Windows Server 2008</a:t>
            </a:r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>
          <a:xfrm>
            <a:off x="1260475" y="1087438"/>
            <a:ext cx="8313738" cy="1946275"/>
          </a:xfrm>
        </p:spPr>
        <p:txBody>
          <a:bodyPr/>
          <a:lstStyle/>
          <a:p>
            <a:pPr eaLnBrk="1" hangingPunct="1">
              <a:lnSpc>
                <a:spcPct val="87000"/>
              </a:lnSpc>
              <a:tabLst>
                <a:tab pos="1069975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1775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431338" algn="l"/>
                <a:tab pos="9880600" algn="l"/>
              </a:tabLst>
            </a:pPr>
            <a:r>
              <a:rPr lang="en-GB" b="1" dirty="0" smtClean="0"/>
              <a:t>DEMO – IIS 7 Administration</a:t>
            </a: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431800" y="179388"/>
            <a:ext cx="2233613" cy="5111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069975" indent="-209550" algn="ctr">
              <a:lnSpc>
                <a:spcPct val="93000"/>
              </a:lnSpc>
              <a:tabLst>
                <a:tab pos="1069975" algn="l"/>
                <a:tab pos="1517650" algn="l"/>
                <a:tab pos="1966913" algn="l"/>
                <a:tab pos="2416175" algn="l"/>
                <a:tab pos="2865438" algn="l"/>
                <a:tab pos="3314700" algn="l"/>
                <a:tab pos="3763963" algn="l"/>
                <a:tab pos="4213225" algn="l"/>
                <a:tab pos="4662488" algn="l"/>
                <a:tab pos="5111750" algn="l"/>
                <a:tab pos="5561013" algn="l"/>
                <a:tab pos="6010275" algn="l"/>
                <a:tab pos="6459538" algn="l"/>
                <a:tab pos="6908800" algn="l"/>
                <a:tab pos="7358063" algn="l"/>
                <a:tab pos="7807325" algn="l"/>
                <a:tab pos="8256588" algn="l"/>
                <a:tab pos="8705850" algn="l"/>
                <a:tab pos="9155113" algn="l"/>
                <a:tab pos="9604375" algn="l"/>
                <a:tab pos="10053638" algn="l"/>
              </a:tabLst>
            </a:pPr>
            <a:r>
              <a:rPr lang="en-GB">
                <a:solidFill>
                  <a:srgbClr val="FF0000"/>
                </a:solidFill>
              </a:rPr>
              <a:t>Your Logo </a:t>
            </a:r>
          </a:p>
          <a:p>
            <a:pPr marL="1069975" indent="-209550" algn="ctr">
              <a:lnSpc>
                <a:spcPct val="93000"/>
              </a:lnSpc>
              <a:tabLst>
                <a:tab pos="1069975" algn="l"/>
                <a:tab pos="1517650" algn="l"/>
                <a:tab pos="1966913" algn="l"/>
                <a:tab pos="2416175" algn="l"/>
                <a:tab pos="2865438" algn="l"/>
                <a:tab pos="3314700" algn="l"/>
                <a:tab pos="3763963" algn="l"/>
                <a:tab pos="4213225" algn="l"/>
                <a:tab pos="4662488" algn="l"/>
                <a:tab pos="5111750" algn="l"/>
                <a:tab pos="5561013" algn="l"/>
                <a:tab pos="6010275" algn="l"/>
                <a:tab pos="6459538" algn="l"/>
                <a:tab pos="6908800" algn="l"/>
                <a:tab pos="7358063" algn="l"/>
                <a:tab pos="7807325" algn="l"/>
                <a:tab pos="8256588" algn="l"/>
                <a:tab pos="8705850" algn="l"/>
                <a:tab pos="9155113" algn="l"/>
                <a:tab pos="9604375" algn="l"/>
                <a:tab pos="10053638" algn="l"/>
              </a:tabLst>
            </a:pPr>
            <a:r>
              <a:rPr lang="en-GB">
                <a:solidFill>
                  <a:srgbClr val="FF0000"/>
                </a:solidFill>
              </a:rPr>
              <a:t>Goes Here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Componentization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dirty="0" smtClean="0"/>
              <a:t>IIS 7 Now Fully Modular</a:t>
            </a:r>
          </a:p>
          <a:p>
            <a:pPr>
              <a:lnSpc>
                <a:spcPct val="100000"/>
              </a:lnSpc>
            </a:pPr>
            <a:r>
              <a:rPr lang="en-GB" dirty="0" smtClean="0"/>
              <a:t>Can have very small server footprint</a:t>
            </a:r>
          </a:p>
          <a:p>
            <a:pPr>
              <a:lnSpc>
                <a:spcPct val="100000"/>
              </a:lnSpc>
            </a:pPr>
            <a:r>
              <a:rPr lang="en-GB" dirty="0" smtClean="0"/>
              <a:t>Customise to only install/enable features you want to have running</a:t>
            </a:r>
          </a:p>
          <a:p>
            <a:pPr>
              <a:lnSpc>
                <a:spcPct val="100000"/>
              </a:lnSpc>
            </a:pPr>
            <a:r>
              <a:rPr lang="en-GB" dirty="0" smtClean="0"/>
              <a:t>Therefore only patch what you need/use</a:t>
            </a:r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42844" y="1297480"/>
            <a:ext cx="9755252" cy="5697067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/>
          <p:cNvSpPr/>
          <p:nvPr/>
        </p:nvSpPr>
        <p:spPr>
          <a:xfrm>
            <a:off x="7612080" y="3970721"/>
            <a:ext cx="1873008" cy="28095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Management</a:t>
            </a:r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</p:txBody>
      </p:sp>
      <p:sp>
        <p:nvSpPr>
          <p:cNvPr id="6" name="Rounded Rectangle 5"/>
          <p:cNvSpPr/>
          <p:nvPr/>
        </p:nvSpPr>
        <p:spPr>
          <a:xfrm>
            <a:off x="4933442" y="1636697"/>
            <a:ext cx="2107134" cy="33558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r>
              <a:rPr lang="en-GB" dirty="0" smtClean="0"/>
              <a:t>Health and Diagnostics</a:t>
            </a:r>
          </a:p>
          <a:p>
            <a:pPr algn="ctr">
              <a:lnSpc>
                <a:spcPct val="100000"/>
              </a:lnSpc>
            </a:pPr>
            <a:endParaRPr lang="en-GB" dirty="0" smtClean="0"/>
          </a:p>
          <a:p>
            <a:pPr algn="ctr">
              <a:lnSpc>
                <a:spcPct val="100000"/>
              </a:lnSpc>
            </a:pPr>
            <a:endParaRPr lang="en-GB" dirty="0" smtClean="0"/>
          </a:p>
          <a:p>
            <a:pPr algn="ctr">
              <a:lnSpc>
                <a:spcPct val="100000"/>
              </a:lnSpc>
            </a:pPr>
            <a:endParaRPr lang="en-GB" dirty="0" smtClean="0"/>
          </a:p>
          <a:p>
            <a:pPr algn="ctr">
              <a:lnSpc>
                <a:spcPct val="100000"/>
              </a:lnSpc>
            </a:pPr>
            <a:endParaRPr lang="en-GB" dirty="0" smtClean="0"/>
          </a:p>
          <a:p>
            <a:pPr algn="ctr">
              <a:lnSpc>
                <a:spcPct val="100000"/>
              </a:lnSpc>
            </a:pPr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/>
          </a:p>
        </p:txBody>
      </p:sp>
      <p:sp>
        <p:nvSpPr>
          <p:cNvPr id="7" name="Rounded Rectangle 6"/>
          <p:cNvSpPr/>
          <p:nvPr/>
        </p:nvSpPr>
        <p:spPr>
          <a:xfrm>
            <a:off x="2718864" y="1565259"/>
            <a:ext cx="2107134" cy="33558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r>
              <a:rPr lang="en-GB" dirty="0" smtClean="0"/>
              <a:t>Application Development</a:t>
            </a:r>
          </a:p>
          <a:p>
            <a:pPr algn="ctr">
              <a:lnSpc>
                <a:spcPct val="100000"/>
              </a:lnSpc>
            </a:pPr>
            <a:endParaRPr lang="en-GB" dirty="0" smtClean="0"/>
          </a:p>
          <a:p>
            <a:pPr algn="ctr">
              <a:lnSpc>
                <a:spcPct val="100000"/>
              </a:lnSpc>
            </a:pPr>
            <a:endParaRPr lang="en-GB" dirty="0" smtClean="0"/>
          </a:p>
          <a:p>
            <a:pPr algn="ctr">
              <a:lnSpc>
                <a:spcPct val="100000"/>
              </a:lnSpc>
            </a:pPr>
            <a:endParaRPr lang="en-GB" dirty="0" smtClean="0"/>
          </a:p>
          <a:p>
            <a:pPr algn="ctr">
              <a:lnSpc>
                <a:spcPct val="100000"/>
              </a:lnSpc>
            </a:pPr>
            <a:endParaRPr lang="en-GB" dirty="0" smtClean="0"/>
          </a:p>
          <a:p>
            <a:pPr algn="ctr">
              <a:lnSpc>
                <a:spcPct val="100000"/>
              </a:lnSpc>
            </a:pPr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/>
          </a:p>
        </p:txBody>
      </p:sp>
      <p:sp>
        <p:nvSpPr>
          <p:cNvPr id="5" name="Rounded Rectangle 4"/>
          <p:cNvSpPr/>
          <p:nvPr/>
        </p:nvSpPr>
        <p:spPr>
          <a:xfrm>
            <a:off x="504286" y="1493821"/>
            <a:ext cx="2107134" cy="33558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Security</a:t>
            </a:r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Components of IIS 7</a:t>
            </a:r>
            <a:endParaRPr lang="en-GB" dirty="0"/>
          </a:p>
        </p:txBody>
      </p:sp>
      <p:sp>
        <p:nvSpPr>
          <p:cNvPr id="8" name="Rounded Rectangle 7"/>
          <p:cNvSpPr/>
          <p:nvPr/>
        </p:nvSpPr>
        <p:spPr>
          <a:xfrm>
            <a:off x="7683518" y="1544241"/>
            <a:ext cx="1873008" cy="10925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FTP Publishing</a:t>
            </a:r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/>
          </a:p>
        </p:txBody>
      </p:sp>
      <p:sp>
        <p:nvSpPr>
          <p:cNvPr id="9" name="Rounded Rectangle 8"/>
          <p:cNvSpPr/>
          <p:nvPr/>
        </p:nvSpPr>
        <p:spPr>
          <a:xfrm>
            <a:off x="7667898" y="2708267"/>
            <a:ext cx="1873008" cy="11706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Performance</a:t>
            </a:r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/>
          </a:p>
        </p:txBody>
      </p:sp>
      <p:sp>
        <p:nvSpPr>
          <p:cNvPr id="11" name="Rounded Rectangle 10"/>
          <p:cNvSpPr/>
          <p:nvPr/>
        </p:nvSpPr>
        <p:spPr>
          <a:xfrm>
            <a:off x="539718" y="4973265"/>
            <a:ext cx="6490695" cy="10925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Common HTTP Web Server Components</a:t>
            </a:r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/>
          </a:p>
        </p:txBody>
      </p:sp>
      <p:sp>
        <p:nvSpPr>
          <p:cNvPr id="12" name="Rounded Rectangle 11"/>
          <p:cNvSpPr/>
          <p:nvPr/>
        </p:nvSpPr>
        <p:spPr>
          <a:xfrm>
            <a:off x="539718" y="6155897"/>
            <a:ext cx="6633571" cy="6243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Windows Process Activation Service</a:t>
            </a:r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</p:txBody>
      </p:sp>
      <p:sp>
        <p:nvSpPr>
          <p:cNvPr id="13" name="Rounded Rectangle 12"/>
          <p:cNvSpPr/>
          <p:nvPr/>
        </p:nvSpPr>
        <p:spPr>
          <a:xfrm>
            <a:off x="531906" y="1922449"/>
            <a:ext cx="2029092" cy="2341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err="1" smtClean="0"/>
              <a:t>BasicAuthMode</a:t>
            </a:r>
            <a:endParaRPr lang="en-GB" sz="1400" dirty="0"/>
          </a:p>
        </p:txBody>
      </p:sp>
      <p:sp>
        <p:nvSpPr>
          <p:cNvPr id="14" name="Rounded Rectangle 13"/>
          <p:cNvSpPr/>
          <p:nvPr/>
        </p:nvSpPr>
        <p:spPr>
          <a:xfrm>
            <a:off x="526303" y="2208201"/>
            <a:ext cx="2029092" cy="2341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err="1" smtClean="0"/>
              <a:t>DigestAuthMode</a:t>
            </a:r>
            <a:endParaRPr lang="en-GB" sz="1400" dirty="0"/>
          </a:p>
        </p:txBody>
      </p:sp>
      <p:sp>
        <p:nvSpPr>
          <p:cNvPr id="15" name="Rounded Rectangle 14"/>
          <p:cNvSpPr/>
          <p:nvPr/>
        </p:nvSpPr>
        <p:spPr>
          <a:xfrm>
            <a:off x="526303" y="2493953"/>
            <a:ext cx="2029092" cy="2341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err="1" smtClean="0"/>
              <a:t>WindowsAuthMode</a:t>
            </a:r>
            <a:endParaRPr lang="en-GB" sz="1400" dirty="0"/>
          </a:p>
        </p:txBody>
      </p:sp>
      <p:sp>
        <p:nvSpPr>
          <p:cNvPr id="16" name="Rounded Rectangle 15"/>
          <p:cNvSpPr/>
          <p:nvPr/>
        </p:nvSpPr>
        <p:spPr>
          <a:xfrm>
            <a:off x="525962" y="2779705"/>
            <a:ext cx="2029092" cy="2341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err="1" smtClean="0"/>
              <a:t>CertificateAuthMode</a:t>
            </a:r>
            <a:endParaRPr lang="en-GB" sz="1400" dirty="0"/>
          </a:p>
        </p:txBody>
      </p:sp>
      <p:sp>
        <p:nvSpPr>
          <p:cNvPr id="17" name="Rounded Rectangle 16"/>
          <p:cNvSpPr/>
          <p:nvPr/>
        </p:nvSpPr>
        <p:spPr>
          <a:xfrm>
            <a:off x="523410" y="3065457"/>
            <a:ext cx="2029092" cy="2341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err="1" smtClean="0"/>
              <a:t>AnonymousAuthMode</a:t>
            </a:r>
            <a:endParaRPr lang="en-GB" sz="1400" dirty="0"/>
          </a:p>
        </p:txBody>
      </p:sp>
      <p:sp>
        <p:nvSpPr>
          <p:cNvPr id="18" name="Rounded Rectangle 17"/>
          <p:cNvSpPr/>
          <p:nvPr/>
        </p:nvSpPr>
        <p:spPr>
          <a:xfrm>
            <a:off x="525621" y="3351209"/>
            <a:ext cx="2029092" cy="2341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err="1" smtClean="0"/>
              <a:t>IPSecurityModule</a:t>
            </a:r>
            <a:endParaRPr lang="en-GB" sz="1400" dirty="0"/>
          </a:p>
        </p:txBody>
      </p:sp>
      <p:sp>
        <p:nvSpPr>
          <p:cNvPr id="19" name="Rounded Rectangle 18"/>
          <p:cNvSpPr/>
          <p:nvPr/>
        </p:nvSpPr>
        <p:spPr>
          <a:xfrm>
            <a:off x="525621" y="3622672"/>
            <a:ext cx="2029092" cy="2341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00" dirty="0" err="1" smtClean="0"/>
              <a:t>UrlAuthorizationModule</a:t>
            </a:r>
            <a:endParaRPr lang="en-GB" sz="1300" dirty="0"/>
          </a:p>
        </p:txBody>
      </p:sp>
      <p:sp>
        <p:nvSpPr>
          <p:cNvPr id="20" name="Rounded Rectangle 19"/>
          <p:cNvSpPr/>
          <p:nvPr/>
        </p:nvSpPr>
        <p:spPr>
          <a:xfrm>
            <a:off x="520858" y="3889372"/>
            <a:ext cx="2029092" cy="2341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00" dirty="0" err="1" smtClean="0"/>
              <a:t>RequestFilteringModule</a:t>
            </a:r>
            <a:endParaRPr lang="en-GB" sz="1300" dirty="0"/>
          </a:p>
        </p:txBody>
      </p:sp>
      <p:sp>
        <p:nvSpPr>
          <p:cNvPr id="21" name="Rounded Rectangle 20"/>
          <p:cNvSpPr/>
          <p:nvPr/>
        </p:nvSpPr>
        <p:spPr>
          <a:xfrm>
            <a:off x="2733861" y="2136763"/>
            <a:ext cx="2029092" cy="2341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err="1" smtClean="0"/>
              <a:t>NetFxExtensibility</a:t>
            </a:r>
            <a:endParaRPr lang="en-GB" sz="1400" dirty="0"/>
          </a:p>
        </p:txBody>
      </p:sp>
      <p:sp>
        <p:nvSpPr>
          <p:cNvPr id="22" name="Rounded Rectangle 21"/>
          <p:cNvSpPr/>
          <p:nvPr/>
        </p:nvSpPr>
        <p:spPr>
          <a:xfrm>
            <a:off x="2733854" y="2412989"/>
            <a:ext cx="2029092" cy="2341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err="1" smtClean="0"/>
              <a:t>ISAPIModule</a:t>
            </a:r>
            <a:endParaRPr lang="en-GB" sz="1400" dirty="0"/>
          </a:p>
        </p:txBody>
      </p:sp>
      <p:sp>
        <p:nvSpPr>
          <p:cNvPr id="23" name="Rounded Rectangle 22"/>
          <p:cNvSpPr/>
          <p:nvPr/>
        </p:nvSpPr>
        <p:spPr>
          <a:xfrm>
            <a:off x="2733854" y="2698741"/>
            <a:ext cx="2029092" cy="2341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err="1" smtClean="0"/>
              <a:t>ISAPIFilterModule</a:t>
            </a:r>
            <a:endParaRPr lang="en-GB" sz="1400" dirty="0"/>
          </a:p>
        </p:txBody>
      </p:sp>
      <p:sp>
        <p:nvSpPr>
          <p:cNvPr id="24" name="Rounded Rectangle 23"/>
          <p:cNvSpPr/>
          <p:nvPr/>
        </p:nvSpPr>
        <p:spPr>
          <a:xfrm>
            <a:off x="2733854" y="2984493"/>
            <a:ext cx="2029092" cy="2341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err="1" smtClean="0"/>
              <a:t>CGIModule</a:t>
            </a:r>
            <a:endParaRPr lang="en-GB" sz="1400" dirty="0"/>
          </a:p>
        </p:txBody>
      </p:sp>
      <p:sp>
        <p:nvSpPr>
          <p:cNvPr id="25" name="Rounded Rectangle 24"/>
          <p:cNvSpPr/>
          <p:nvPr/>
        </p:nvSpPr>
        <p:spPr>
          <a:xfrm>
            <a:off x="2733854" y="3841749"/>
            <a:ext cx="2029092" cy="2341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ASP.Net</a:t>
            </a:r>
            <a:endParaRPr lang="en-GB" sz="1400" dirty="0"/>
          </a:p>
        </p:txBody>
      </p:sp>
      <p:sp>
        <p:nvSpPr>
          <p:cNvPr id="26" name="Rounded Rectangle 25"/>
          <p:cNvSpPr/>
          <p:nvPr/>
        </p:nvSpPr>
        <p:spPr>
          <a:xfrm>
            <a:off x="2733854" y="3270245"/>
            <a:ext cx="2029092" cy="2341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err="1" smtClean="0"/>
              <a:t>ServerSideIncludeModule</a:t>
            </a:r>
            <a:endParaRPr lang="en-GB" sz="1200" dirty="0"/>
          </a:p>
        </p:txBody>
      </p:sp>
      <p:sp>
        <p:nvSpPr>
          <p:cNvPr id="27" name="Rounded Rectangle 26"/>
          <p:cNvSpPr/>
          <p:nvPr/>
        </p:nvSpPr>
        <p:spPr>
          <a:xfrm>
            <a:off x="2733854" y="3555997"/>
            <a:ext cx="2029092" cy="2341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ASP</a:t>
            </a:r>
            <a:endParaRPr lang="en-GB" sz="1400" dirty="0"/>
          </a:p>
        </p:txBody>
      </p:sp>
      <p:sp>
        <p:nvSpPr>
          <p:cNvPr id="28" name="Rounded Rectangle 27"/>
          <p:cNvSpPr/>
          <p:nvPr/>
        </p:nvSpPr>
        <p:spPr>
          <a:xfrm>
            <a:off x="4974900" y="2208201"/>
            <a:ext cx="2029092" cy="2341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err="1" smtClean="0"/>
              <a:t>HttpLoggingModule</a:t>
            </a:r>
            <a:endParaRPr lang="en-GB" sz="1400" dirty="0"/>
          </a:p>
        </p:txBody>
      </p:sp>
      <p:sp>
        <p:nvSpPr>
          <p:cNvPr id="29" name="Rounded Rectangle 28"/>
          <p:cNvSpPr/>
          <p:nvPr/>
        </p:nvSpPr>
        <p:spPr>
          <a:xfrm>
            <a:off x="4979663" y="2493953"/>
            <a:ext cx="2029092" cy="2341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00" dirty="0" err="1" smtClean="0"/>
              <a:t>CustomLoggingModule</a:t>
            </a:r>
            <a:endParaRPr lang="en-GB" sz="1300" dirty="0"/>
          </a:p>
        </p:txBody>
      </p:sp>
      <p:sp>
        <p:nvSpPr>
          <p:cNvPr id="30" name="Rounded Rectangle 29"/>
          <p:cNvSpPr/>
          <p:nvPr/>
        </p:nvSpPr>
        <p:spPr>
          <a:xfrm>
            <a:off x="4979663" y="2779705"/>
            <a:ext cx="2029092" cy="2341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00" dirty="0" err="1" smtClean="0"/>
              <a:t>RequestMonitorModule</a:t>
            </a:r>
            <a:endParaRPr lang="en-GB" sz="1300" dirty="0"/>
          </a:p>
        </p:txBody>
      </p:sp>
      <p:sp>
        <p:nvSpPr>
          <p:cNvPr id="31" name="Rounded Rectangle 30"/>
          <p:cNvSpPr/>
          <p:nvPr/>
        </p:nvSpPr>
        <p:spPr>
          <a:xfrm>
            <a:off x="4979663" y="3065457"/>
            <a:ext cx="2029092" cy="2341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err="1" smtClean="0"/>
              <a:t>HttpTracingModule</a:t>
            </a:r>
            <a:endParaRPr lang="en-GB" sz="1400" dirty="0"/>
          </a:p>
        </p:txBody>
      </p:sp>
      <p:sp>
        <p:nvSpPr>
          <p:cNvPr id="32" name="Rounded Rectangle 31"/>
          <p:cNvSpPr/>
          <p:nvPr/>
        </p:nvSpPr>
        <p:spPr>
          <a:xfrm>
            <a:off x="4979663" y="3351209"/>
            <a:ext cx="2029092" cy="2341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err="1" smtClean="0"/>
              <a:t>ODBCLogging</a:t>
            </a:r>
            <a:endParaRPr lang="en-GB" sz="1400" dirty="0"/>
          </a:p>
        </p:txBody>
      </p:sp>
      <p:sp>
        <p:nvSpPr>
          <p:cNvPr id="33" name="Rounded Rectangle 32"/>
          <p:cNvSpPr/>
          <p:nvPr/>
        </p:nvSpPr>
        <p:spPr>
          <a:xfrm>
            <a:off x="4979663" y="3636961"/>
            <a:ext cx="2029092" cy="2341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err="1" smtClean="0"/>
              <a:t>LoggingLibraries</a:t>
            </a:r>
            <a:endParaRPr lang="en-GB" sz="1400" dirty="0"/>
          </a:p>
        </p:txBody>
      </p:sp>
      <p:sp>
        <p:nvSpPr>
          <p:cNvPr id="34" name="Rounded Rectangle 33"/>
          <p:cNvSpPr/>
          <p:nvPr/>
        </p:nvSpPr>
        <p:spPr>
          <a:xfrm>
            <a:off x="7754956" y="1993887"/>
            <a:ext cx="1716924" cy="2341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FTP Server</a:t>
            </a:r>
            <a:endParaRPr lang="en-GB" sz="1400" dirty="0"/>
          </a:p>
        </p:txBody>
      </p:sp>
      <p:sp>
        <p:nvSpPr>
          <p:cNvPr id="35" name="Rounded Rectangle 34"/>
          <p:cNvSpPr/>
          <p:nvPr/>
        </p:nvSpPr>
        <p:spPr>
          <a:xfrm>
            <a:off x="7754956" y="2279639"/>
            <a:ext cx="1716924" cy="2341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FTP Management</a:t>
            </a:r>
            <a:endParaRPr lang="en-GB" sz="1400" dirty="0"/>
          </a:p>
        </p:txBody>
      </p:sp>
      <p:sp>
        <p:nvSpPr>
          <p:cNvPr id="36" name="Rounded Rectangle 35"/>
          <p:cNvSpPr/>
          <p:nvPr/>
        </p:nvSpPr>
        <p:spPr>
          <a:xfrm>
            <a:off x="7752544" y="3208333"/>
            <a:ext cx="1716924" cy="2341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00" dirty="0" smtClean="0"/>
              <a:t>Static Compression</a:t>
            </a:r>
            <a:endParaRPr lang="en-GB" sz="1300" dirty="0"/>
          </a:p>
        </p:txBody>
      </p:sp>
      <p:sp>
        <p:nvSpPr>
          <p:cNvPr id="37" name="Rounded Rectangle 36"/>
          <p:cNvSpPr/>
          <p:nvPr/>
        </p:nvSpPr>
        <p:spPr>
          <a:xfrm>
            <a:off x="7752544" y="3565523"/>
            <a:ext cx="1716924" cy="2341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/>
              <a:t>Dynamic Compression</a:t>
            </a:r>
            <a:endParaRPr lang="en-GB" sz="1100" dirty="0"/>
          </a:p>
        </p:txBody>
      </p:sp>
      <p:sp>
        <p:nvSpPr>
          <p:cNvPr id="38" name="Rounded Rectangle 37"/>
          <p:cNvSpPr/>
          <p:nvPr/>
        </p:nvSpPr>
        <p:spPr>
          <a:xfrm>
            <a:off x="7681106" y="4351341"/>
            <a:ext cx="1716924" cy="2341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err="1" smtClean="0"/>
              <a:t>ManagementConsole</a:t>
            </a:r>
            <a:endParaRPr lang="en-GB" sz="1200" dirty="0"/>
          </a:p>
        </p:txBody>
      </p:sp>
      <p:sp>
        <p:nvSpPr>
          <p:cNvPr id="39" name="Rounded Rectangle 38"/>
          <p:cNvSpPr/>
          <p:nvPr/>
        </p:nvSpPr>
        <p:spPr>
          <a:xfrm>
            <a:off x="7681106" y="4637093"/>
            <a:ext cx="1716924" cy="2341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err="1" smtClean="0"/>
              <a:t>ManagementScripting</a:t>
            </a:r>
            <a:endParaRPr lang="en-GB" sz="1200" dirty="0"/>
          </a:p>
        </p:txBody>
      </p:sp>
      <p:sp>
        <p:nvSpPr>
          <p:cNvPr id="40" name="Rounded Rectangle 39"/>
          <p:cNvSpPr/>
          <p:nvPr/>
        </p:nvSpPr>
        <p:spPr>
          <a:xfrm>
            <a:off x="7681106" y="4922845"/>
            <a:ext cx="1716924" cy="2341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err="1" smtClean="0"/>
              <a:t>ManagementService</a:t>
            </a:r>
            <a:endParaRPr lang="en-GB" sz="1200" dirty="0"/>
          </a:p>
        </p:txBody>
      </p:sp>
      <p:sp>
        <p:nvSpPr>
          <p:cNvPr id="41" name="Rectangle 40"/>
          <p:cNvSpPr/>
          <p:nvPr/>
        </p:nvSpPr>
        <p:spPr>
          <a:xfrm>
            <a:off x="7659512" y="5310643"/>
            <a:ext cx="1794966" cy="1326714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ounded Rectangle 41"/>
          <p:cNvSpPr/>
          <p:nvPr/>
        </p:nvSpPr>
        <p:spPr>
          <a:xfrm>
            <a:off x="7698508" y="5474537"/>
            <a:ext cx="1716924" cy="2341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err="1" smtClean="0"/>
              <a:t>Metabase</a:t>
            </a:r>
            <a:endParaRPr lang="en-GB" sz="1400" dirty="0"/>
          </a:p>
        </p:txBody>
      </p:sp>
      <p:sp>
        <p:nvSpPr>
          <p:cNvPr id="43" name="Rounded Rectangle 42"/>
          <p:cNvSpPr/>
          <p:nvPr/>
        </p:nvSpPr>
        <p:spPr>
          <a:xfrm>
            <a:off x="7698508" y="5760289"/>
            <a:ext cx="1716924" cy="2341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err="1" smtClean="0"/>
              <a:t>WMICompatability</a:t>
            </a:r>
            <a:endParaRPr lang="en-GB" sz="1400" dirty="0"/>
          </a:p>
        </p:txBody>
      </p:sp>
      <p:sp>
        <p:nvSpPr>
          <p:cNvPr id="44" name="Rounded Rectangle 43"/>
          <p:cNvSpPr/>
          <p:nvPr/>
        </p:nvSpPr>
        <p:spPr>
          <a:xfrm>
            <a:off x="7698508" y="6331793"/>
            <a:ext cx="1716924" cy="2341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err="1" smtClean="0"/>
              <a:t>LegacySnap</a:t>
            </a:r>
            <a:r>
              <a:rPr lang="en-GB" sz="1400" dirty="0" smtClean="0"/>
              <a:t>-In</a:t>
            </a:r>
            <a:endParaRPr lang="en-GB" sz="1400" dirty="0"/>
          </a:p>
        </p:txBody>
      </p:sp>
      <p:sp>
        <p:nvSpPr>
          <p:cNvPr id="45" name="Rounded Rectangle 44"/>
          <p:cNvSpPr/>
          <p:nvPr/>
        </p:nvSpPr>
        <p:spPr>
          <a:xfrm>
            <a:off x="7698508" y="6046041"/>
            <a:ext cx="1716924" cy="2341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err="1" smtClean="0"/>
              <a:t>LegacyScripts</a:t>
            </a:r>
            <a:endParaRPr lang="en-GB" sz="1400" dirty="0"/>
          </a:p>
        </p:txBody>
      </p:sp>
      <p:sp>
        <p:nvSpPr>
          <p:cNvPr id="46" name="Rounded Rectangle 45"/>
          <p:cNvSpPr/>
          <p:nvPr/>
        </p:nvSpPr>
        <p:spPr>
          <a:xfrm>
            <a:off x="718600" y="5351473"/>
            <a:ext cx="1560840" cy="2341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err="1" smtClean="0"/>
              <a:t>StaticFileModule</a:t>
            </a:r>
            <a:endParaRPr lang="en-GB" sz="1400" dirty="0"/>
          </a:p>
        </p:txBody>
      </p:sp>
      <p:sp>
        <p:nvSpPr>
          <p:cNvPr id="47" name="Rounded Rectangle 46"/>
          <p:cNvSpPr/>
          <p:nvPr/>
        </p:nvSpPr>
        <p:spPr>
          <a:xfrm>
            <a:off x="2361674" y="5346651"/>
            <a:ext cx="2263218" cy="2341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err="1" smtClean="0"/>
              <a:t>DefaultDocumentModule</a:t>
            </a:r>
            <a:endParaRPr lang="en-GB" sz="1400" dirty="0"/>
          </a:p>
        </p:txBody>
      </p:sp>
      <p:sp>
        <p:nvSpPr>
          <p:cNvPr id="48" name="Rounded Rectangle 47"/>
          <p:cNvSpPr/>
          <p:nvPr/>
        </p:nvSpPr>
        <p:spPr>
          <a:xfrm>
            <a:off x="4719128" y="5346651"/>
            <a:ext cx="2107134" cy="2341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err="1" smtClean="0"/>
              <a:t>DirectoryListingModule</a:t>
            </a:r>
            <a:endParaRPr lang="en-GB" sz="1400" dirty="0"/>
          </a:p>
        </p:txBody>
      </p:sp>
      <p:sp>
        <p:nvSpPr>
          <p:cNvPr id="49" name="Rounded Rectangle 48"/>
          <p:cNvSpPr/>
          <p:nvPr/>
        </p:nvSpPr>
        <p:spPr>
          <a:xfrm>
            <a:off x="1893362" y="5688851"/>
            <a:ext cx="1716924" cy="2341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err="1" smtClean="0"/>
              <a:t>HttpRedirect</a:t>
            </a:r>
            <a:endParaRPr lang="en-GB" sz="1400" dirty="0"/>
          </a:p>
        </p:txBody>
      </p:sp>
      <p:sp>
        <p:nvSpPr>
          <p:cNvPr id="50" name="Rounded Rectangle 49"/>
          <p:cNvSpPr/>
          <p:nvPr/>
        </p:nvSpPr>
        <p:spPr>
          <a:xfrm>
            <a:off x="4179378" y="5688851"/>
            <a:ext cx="1873008" cy="2341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err="1" smtClean="0"/>
              <a:t>CustomErrorModule</a:t>
            </a:r>
            <a:endParaRPr lang="en-GB" sz="1400" dirty="0"/>
          </a:p>
        </p:txBody>
      </p:sp>
      <p:sp>
        <p:nvSpPr>
          <p:cNvPr id="51" name="Rounded Rectangle 50"/>
          <p:cNvSpPr/>
          <p:nvPr/>
        </p:nvSpPr>
        <p:spPr>
          <a:xfrm>
            <a:off x="2786050" y="6474669"/>
            <a:ext cx="1716924" cy="2341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err="1" smtClean="0"/>
              <a:t>NetFxEnvironment</a:t>
            </a:r>
            <a:endParaRPr lang="en-GB" sz="1400" dirty="0"/>
          </a:p>
        </p:txBody>
      </p:sp>
      <p:sp>
        <p:nvSpPr>
          <p:cNvPr id="52" name="Rounded Rectangle 51"/>
          <p:cNvSpPr/>
          <p:nvPr/>
        </p:nvSpPr>
        <p:spPr>
          <a:xfrm>
            <a:off x="857224" y="6474669"/>
            <a:ext cx="1404756" cy="2341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err="1" smtClean="0"/>
              <a:t>ProcessModel</a:t>
            </a:r>
            <a:endParaRPr lang="en-GB" sz="1400" dirty="0"/>
          </a:p>
        </p:txBody>
      </p:sp>
      <p:sp>
        <p:nvSpPr>
          <p:cNvPr id="53" name="Rounded Rectangle 52"/>
          <p:cNvSpPr/>
          <p:nvPr/>
        </p:nvSpPr>
        <p:spPr>
          <a:xfrm>
            <a:off x="5000628" y="6474669"/>
            <a:ext cx="1716924" cy="2341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err="1" smtClean="0"/>
              <a:t>ConfigurationAPI</a:t>
            </a:r>
            <a:endParaRPr lang="en-GB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Configuration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dirty="0" smtClean="0"/>
              <a:t>No more </a:t>
            </a:r>
            <a:r>
              <a:rPr lang="en-GB" dirty="0" err="1" smtClean="0"/>
              <a:t>Metabase</a:t>
            </a:r>
            <a:r>
              <a:rPr lang="en-GB" dirty="0" smtClean="0"/>
              <a:t>!!!</a:t>
            </a:r>
          </a:p>
          <a:p>
            <a:pPr>
              <a:lnSpc>
                <a:spcPct val="100000"/>
              </a:lnSpc>
            </a:pPr>
            <a:r>
              <a:rPr lang="en-GB" dirty="0" err="1" smtClean="0"/>
              <a:t>Compatability</a:t>
            </a:r>
            <a:r>
              <a:rPr lang="en-GB" dirty="0" smtClean="0"/>
              <a:t> – old </a:t>
            </a:r>
            <a:r>
              <a:rPr lang="en-GB" dirty="0" err="1" smtClean="0"/>
              <a:t>metabase</a:t>
            </a:r>
            <a:r>
              <a:rPr lang="en-GB" dirty="0" smtClean="0"/>
              <a:t> pushed to new </a:t>
            </a:r>
            <a:r>
              <a:rPr lang="en-GB" dirty="0" err="1" smtClean="0"/>
              <a:t>config</a:t>
            </a:r>
            <a:r>
              <a:rPr lang="en-GB" dirty="0" smtClean="0"/>
              <a:t> – same property names</a:t>
            </a:r>
          </a:p>
          <a:p>
            <a:pPr>
              <a:lnSpc>
                <a:spcPct val="100000"/>
              </a:lnSpc>
            </a:pPr>
            <a:r>
              <a:rPr lang="en-GB" dirty="0" smtClean="0"/>
              <a:t>Central File – </a:t>
            </a:r>
            <a:r>
              <a:rPr lang="en-GB" dirty="0" err="1" smtClean="0"/>
              <a:t>ApplicationHost.config</a:t>
            </a:r>
            <a:endParaRPr lang="en-GB" dirty="0" smtClean="0"/>
          </a:p>
          <a:p>
            <a:pPr lvl="1">
              <a:lnSpc>
                <a:spcPct val="100000"/>
              </a:lnSpc>
            </a:pPr>
            <a:r>
              <a:rPr lang="en-GB" dirty="0" smtClean="0"/>
              <a:t>Strongly typed Schema</a:t>
            </a:r>
          </a:p>
          <a:p>
            <a:pPr lvl="1">
              <a:lnSpc>
                <a:spcPct val="100000"/>
              </a:lnSpc>
            </a:pPr>
            <a:r>
              <a:rPr lang="en-GB" dirty="0" smtClean="0"/>
              <a:t>Uses same methodology as </a:t>
            </a:r>
            <a:r>
              <a:rPr lang="en-GB" dirty="0" err="1" smtClean="0"/>
              <a:t>ASP.Net</a:t>
            </a:r>
            <a:r>
              <a:rPr lang="en-GB" dirty="0" smtClean="0"/>
              <a:t> .</a:t>
            </a:r>
            <a:r>
              <a:rPr lang="en-GB" dirty="0" err="1" smtClean="0"/>
              <a:t>config</a:t>
            </a:r>
            <a:r>
              <a:rPr lang="en-GB" dirty="0" smtClean="0"/>
              <a:t> files</a:t>
            </a:r>
          </a:p>
          <a:p>
            <a:pPr>
              <a:lnSpc>
                <a:spcPct val="100000"/>
              </a:lnSpc>
            </a:pPr>
            <a:r>
              <a:rPr lang="en-GB" dirty="0" smtClean="0"/>
              <a:t>Distributed Configuration</a:t>
            </a:r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>
          <a:xfrm>
            <a:off x="1260475" y="1087438"/>
            <a:ext cx="8313738" cy="1946275"/>
          </a:xfrm>
        </p:spPr>
        <p:txBody>
          <a:bodyPr/>
          <a:lstStyle/>
          <a:p>
            <a:pPr eaLnBrk="1" hangingPunct="1">
              <a:lnSpc>
                <a:spcPct val="87000"/>
              </a:lnSpc>
              <a:tabLst>
                <a:tab pos="1069975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1775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431338" algn="l"/>
                <a:tab pos="9880600" algn="l"/>
              </a:tabLst>
            </a:pPr>
            <a:r>
              <a:rPr lang="en-GB" b="1" dirty="0" smtClean="0"/>
              <a:t>DEMO – Configuration</a:t>
            </a: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431800" y="179388"/>
            <a:ext cx="2233613" cy="5111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069975" indent="-209550" algn="ctr">
              <a:lnSpc>
                <a:spcPct val="93000"/>
              </a:lnSpc>
              <a:tabLst>
                <a:tab pos="1069975" algn="l"/>
                <a:tab pos="1517650" algn="l"/>
                <a:tab pos="1966913" algn="l"/>
                <a:tab pos="2416175" algn="l"/>
                <a:tab pos="2865438" algn="l"/>
                <a:tab pos="3314700" algn="l"/>
                <a:tab pos="3763963" algn="l"/>
                <a:tab pos="4213225" algn="l"/>
                <a:tab pos="4662488" algn="l"/>
                <a:tab pos="5111750" algn="l"/>
                <a:tab pos="5561013" algn="l"/>
                <a:tab pos="6010275" algn="l"/>
                <a:tab pos="6459538" algn="l"/>
                <a:tab pos="6908800" algn="l"/>
                <a:tab pos="7358063" algn="l"/>
                <a:tab pos="7807325" algn="l"/>
                <a:tab pos="8256588" algn="l"/>
                <a:tab pos="8705850" algn="l"/>
                <a:tab pos="9155113" algn="l"/>
                <a:tab pos="9604375" algn="l"/>
                <a:tab pos="10053638" algn="l"/>
              </a:tabLst>
            </a:pPr>
            <a:r>
              <a:rPr lang="en-GB">
                <a:solidFill>
                  <a:srgbClr val="FF0000"/>
                </a:solidFill>
              </a:rPr>
              <a:t>Your Logo </a:t>
            </a:r>
          </a:p>
          <a:p>
            <a:pPr marL="1069975" indent="-209550" algn="ctr">
              <a:lnSpc>
                <a:spcPct val="93000"/>
              </a:lnSpc>
              <a:tabLst>
                <a:tab pos="1069975" algn="l"/>
                <a:tab pos="1517650" algn="l"/>
                <a:tab pos="1966913" algn="l"/>
                <a:tab pos="2416175" algn="l"/>
                <a:tab pos="2865438" algn="l"/>
                <a:tab pos="3314700" algn="l"/>
                <a:tab pos="3763963" algn="l"/>
                <a:tab pos="4213225" algn="l"/>
                <a:tab pos="4662488" algn="l"/>
                <a:tab pos="5111750" algn="l"/>
                <a:tab pos="5561013" algn="l"/>
                <a:tab pos="6010275" algn="l"/>
                <a:tab pos="6459538" algn="l"/>
                <a:tab pos="6908800" algn="l"/>
                <a:tab pos="7358063" algn="l"/>
                <a:tab pos="7807325" algn="l"/>
                <a:tab pos="8256588" algn="l"/>
                <a:tab pos="8705850" algn="l"/>
                <a:tab pos="9155113" algn="l"/>
                <a:tab pos="9604375" algn="l"/>
                <a:tab pos="10053638" algn="l"/>
              </a:tabLst>
            </a:pPr>
            <a:r>
              <a:rPr lang="en-GB">
                <a:solidFill>
                  <a:srgbClr val="FF0000"/>
                </a:solidFill>
              </a:rPr>
              <a:t>Goes Here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Extensibility Model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279" y="1320965"/>
            <a:ext cx="9612345" cy="5329237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dirty="0" smtClean="0"/>
              <a:t>IIS 6 – ISAPI Filter and Extensions</a:t>
            </a:r>
          </a:p>
          <a:p>
            <a:pPr>
              <a:lnSpc>
                <a:spcPct val="100000"/>
              </a:lnSpc>
            </a:pPr>
            <a:r>
              <a:rPr lang="en-GB" dirty="0" smtClean="0"/>
              <a:t>IIS 7 – Brand New Win32 Native Interface</a:t>
            </a:r>
          </a:p>
          <a:p>
            <a:pPr lvl="2">
              <a:lnSpc>
                <a:spcPct val="100000"/>
              </a:lnSpc>
            </a:pPr>
            <a:r>
              <a:rPr lang="en-GB" dirty="0" smtClean="0"/>
              <a:t>All IIS Modules written using this interface</a:t>
            </a:r>
          </a:p>
          <a:p>
            <a:pPr lvl="2">
              <a:lnSpc>
                <a:spcPct val="100000"/>
              </a:lnSpc>
            </a:pPr>
            <a:r>
              <a:rPr lang="en-GB" dirty="0" smtClean="0"/>
              <a:t>IIS Team uses this API just as you WILL!</a:t>
            </a:r>
          </a:p>
          <a:p>
            <a:pPr lvl="1">
              <a:lnSpc>
                <a:spcPct val="100000"/>
              </a:lnSpc>
            </a:pPr>
            <a:r>
              <a:rPr lang="en-GB" dirty="0" smtClean="0"/>
              <a:t>Full </a:t>
            </a:r>
            <a:r>
              <a:rPr lang="en-GB" dirty="0" err="1" smtClean="0"/>
              <a:t>ASP.Net</a:t>
            </a:r>
            <a:r>
              <a:rPr lang="en-GB" dirty="0" smtClean="0"/>
              <a:t> 2.0 Support</a:t>
            </a:r>
          </a:p>
          <a:p>
            <a:pPr lvl="2">
              <a:lnSpc>
                <a:spcPct val="100000"/>
              </a:lnSpc>
            </a:pPr>
            <a:r>
              <a:rPr lang="en-GB" dirty="0" err="1" smtClean="0"/>
              <a:t>IHttpModule</a:t>
            </a:r>
            <a:r>
              <a:rPr lang="en-GB" dirty="0" smtClean="0"/>
              <a:t> available supported today!</a:t>
            </a:r>
          </a:p>
          <a:p>
            <a:pPr lvl="2">
              <a:lnSpc>
                <a:spcPct val="100000"/>
              </a:lnSpc>
            </a:pPr>
            <a:r>
              <a:rPr lang="en-GB" dirty="0" err="1" smtClean="0"/>
              <a:t>ASP.Net</a:t>
            </a:r>
            <a:r>
              <a:rPr lang="en-GB" dirty="0" smtClean="0"/>
              <a:t> 2.0 Handlers run same as today!</a:t>
            </a:r>
          </a:p>
          <a:p>
            <a:pPr lvl="1">
              <a:lnSpc>
                <a:spcPct val="100000"/>
              </a:lnSpc>
            </a:pPr>
            <a:r>
              <a:rPr lang="en-GB" dirty="0" smtClean="0"/>
              <a:t>IIS Manager (UI)</a:t>
            </a:r>
          </a:p>
          <a:p>
            <a:pPr lvl="2">
              <a:lnSpc>
                <a:spcPct val="100000"/>
              </a:lnSpc>
            </a:pPr>
            <a:r>
              <a:rPr lang="en-GB" dirty="0" smtClean="0"/>
              <a:t>Extend using </a:t>
            </a:r>
            <a:r>
              <a:rPr lang="en-GB" dirty="0" err="1" smtClean="0"/>
              <a:t>.Net</a:t>
            </a:r>
            <a:r>
              <a:rPr lang="en-GB" dirty="0" smtClean="0"/>
              <a:t> 2.0</a:t>
            </a:r>
          </a:p>
          <a:p>
            <a:pPr lvl="1">
              <a:lnSpc>
                <a:spcPct val="100000"/>
              </a:lnSpc>
            </a:pPr>
            <a:r>
              <a:rPr lang="en-GB" dirty="0" smtClean="0"/>
              <a:t>Diagnostics</a:t>
            </a:r>
          </a:p>
          <a:p>
            <a:pPr lvl="2">
              <a:lnSpc>
                <a:spcPct val="100000"/>
              </a:lnSpc>
            </a:pPr>
            <a:r>
              <a:rPr lang="en-GB" dirty="0" smtClean="0"/>
              <a:t>Add Own events directly into pipeline (</a:t>
            </a:r>
            <a:r>
              <a:rPr lang="en-GB" dirty="0" err="1" smtClean="0"/>
              <a:t>System.Diagnostics</a:t>
            </a:r>
            <a:r>
              <a:rPr lang="en-GB" dirty="0" smtClean="0"/>
              <a:t>)</a:t>
            </a:r>
          </a:p>
          <a:p>
            <a:pPr lvl="1">
              <a:lnSpc>
                <a:spcPct val="100000"/>
              </a:lnSpc>
            </a:pPr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400" dirty="0" err="1" smtClean="0"/>
              <a:t>ASP.Net</a:t>
            </a:r>
            <a:r>
              <a:rPr lang="en-GB" sz="3400" dirty="0" smtClean="0"/>
              <a:t> </a:t>
            </a:r>
            <a:r>
              <a:rPr lang="en-GB" sz="3400" dirty="0" err="1" smtClean="0"/>
              <a:t>HTTPHandlers</a:t>
            </a:r>
            <a:r>
              <a:rPr lang="en-GB" sz="3400" dirty="0" smtClean="0"/>
              <a:t> and </a:t>
            </a:r>
            <a:r>
              <a:rPr lang="en-GB" sz="3400" dirty="0" err="1" smtClean="0"/>
              <a:t>HTTPModules</a:t>
            </a:r>
            <a:endParaRPr lang="en-GB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5470" y="1763713"/>
            <a:ext cx="8885268" cy="5329237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dirty="0" err="1" smtClean="0"/>
              <a:t>HTTPHandler</a:t>
            </a:r>
            <a:endParaRPr lang="en-GB" dirty="0" smtClean="0"/>
          </a:p>
          <a:p>
            <a:pPr lvl="1">
              <a:lnSpc>
                <a:spcPct val="100000"/>
              </a:lnSpc>
            </a:pPr>
            <a:r>
              <a:rPr lang="en-GB" dirty="0" smtClean="0"/>
              <a:t>Similar to ISAPI Extensions</a:t>
            </a:r>
          </a:p>
          <a:p>
            <a:pPr lvl="1">
              <a:lnSpc>
                <a:spcPct val="100000"/>
              </a:lnSpc>
            </a:pPr>
            <a:r>
              <a:rPr lang="en-GB" dirty="0" smtClean="0"/>
              <a:t>Can be called via </a:t>
            </a:r>
            <a:r>
              <a:rPr lang="en-GB" dirty="0" err="1" smtClean="0"/>
              <a:t>url</a:t>
            </a:r>
            <a:endParaRPr lang="en-GB" dirty="0" smtClean="0"/>
          </a:p>
          <a:p>
            <a:pPr lvl="1">
              <a:lnSpc>
                <a:spcPct val="100000"/>
              </a:lnSpc>
            </a:pPr>
            <a:r>
              <a:rPr lang="en-GB" dirty="0" smtClean="0"/>
              <a:t>Act as target for incoming requests</a:t>
            </a:r>
          </a:p>
          <a:p>
            <a:pPr>
              <a:lnSpc>
                <a:spcPct val="100000"/>
              </a:lnSpc>
            </a:pPr>
            <a:r>
              <a:rPr lang="en-GB" dirty="0" err="1" smtClean="0"/>
              <a:t>HttpModules</a:t>
            </a:r>
            <a:endParaRPr lang="en-GB" dirty="0" smtClean="0"/>
          </a:p>
          <a:p>
            <a:pPr lvl="1">
              <a:lnSpc>
                <a:spcPct val="100000"/>
              </a:lnSpc>
            </a:pPr>
            <a:r>
              <a:rPr lang="en-GB" dirty="0" smtClean="0"/>
              <a:t>Plug into the </a:t>
            </a:r>
            <a:r>
              <a:rPr lang="en-GB" dirty="0" err="1" smtClean="0"/>
              <a:t>ASP.Net</a:t>
            </a:r>
            <a:r>
              <a:rPr lang="en-GB" dirty="0" smtClean="0"/>
              <a:t> request processing pipeline</a:t>
            </a:r>
          </a:p>
          <a:p>
            <a:pPr lvl="1">
              <a:lnSpc>
                <a:spcPct val="100000"/>
              </a:lnSpc>
            </a:pPr>
            <a:r>
              <a:rPr lang="en-GB" dirty="0" smtClean="0"/>
              <a:t>Registered for certain events</a:t>
            </a:r>
          </a:p>
          <a:p>
            <a:pPr lvl="1">
              <a:lnSpc>
                <a:spcPct val="100000"/>
              </a:lnSpc>
            </a:pPr>
            <a:r>
              <a:rPr lang="en-GB" dirty="0" smtClean="0"/>
              <a:t>As the event occurs </a:t>
            </a:r>
            <a:r>
              <a:rPr lang="en-GB" dirty="0" err="1" smtClean="0"/>
              <a:t>ASP.Net</a:t>
            </a:r>
            <a:r>
              <a:rPr lang="en-GB" dirty="0" smtClean="0"/>
              <a:t> invokes the module so it can handle the request</a:t>
            </a:r>
            <a:endParaRPr lang="en-GB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>
          <a:xfrm>
            <a:off x="1260475" y="1087438"/>
            <a:ext cx="8313738" cy="1946275"/>
          </a:xfrm>
        </p:spPr>
        <p:txBody>
          <a:bodyPr/>
          <a:lstStyle/>
          <a:p>
            <a:pPr eaLnBrk="1" hangingPunct="1">
              <a:lnSpc>
                <a:spcPct val="87000"/>
              </a:lnSpc>
              <a:tabLst>
                <a:tab pos="1069975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1775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431338" algn="l"/>
                <a:tab pos="9880600" algn="l"/>
              </a:tabLst>
            </a:pPr>
            <a:r>
              <a:rPr lang="en-GB" b="1" dirty="0" smtClean="0"/>
              <a:t>DEMO – Extensibility</a:t>
            </a: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431800" y="179388"/>
            <a:ext cx="2233613" cy="5111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069975" indent="-209550" algn="ctr">
              <a:lnSpc>
                <a:spcPct val="93000"/>
              </a:lnSpc>
              <a:tabLst>
                <a:tab pos="1069975" algn="l"/>
                <a:tab pos="1517650" algn="l"/>
                <a:tab pos="1966913" algn="l"/>
                <a:tab pos="2416175" algn="l"/>
                <a:tab pos="2865438" algn="l"/>
                <a:tab pos="3314700" algn="l"/>
                <a:tab pos="3763963" algn="l"/>
                <a:tab pos="4213225" algn="l"/>
                <a:tab pos="4662488" algn="l"/>
                <a:tab pos="5111750" algn="l"/>
                <a:tab pos="5561013" algn="l"/>
                <a:tab pos="6010275" algn="l"/>
                <a:tab pos="6459538" algn="l"/>
                <a:tab pos="6908800" algn="l"/>
                <a:tab pos="7358063" algn="l"/>
                <a:tab pos="7807325" algn="l"/>
                <a:tab pos="8256588" algn="l"/>
                <a:tab pos="8705850" algn="l"/>
                <a:tab pos="9155113" algn="l"/>
                <a:tab pos="9604375" algn="l"/>
                <a:tab pos="10053638" algn="l"/>
              </a:tabLst>
            </a:pPr>
            <a:r>
              <a:rPr lang="en-GB">
                <a:solidFill>
                  <a:srgbClr val="FF0000"/>
                </a:solidFill>
              </a:rPr>
              <a:t>Your Logo </a:t>
            </a:r>
          </a:p>
          <a:p>
            <a:pPr marL="1069975" indent="-209550" algn="ctr">
              <a:lnSpc>
                <a:spcPct val="93000"/>
              </a:lnSpc>
              <a:tabLst>
                <a:tab pos="1069975" algn="l"/>
                <a:tab pos="1517650" algn="l"/>
                <a:tab pos="1966913" algn="l"/>
                <a:tab pos="2416175" algn="l"/>
                <a:tab pos="2865438" algn="l"/>
                <a:tab pos="3314700" algn="l"/>
                <a:tab pos="3763963" algn="l"/>
                <a:tab pos="4213225" algn="l"/>
                <a:tab pos="4662488" algn="l"/>
                <a:tab pos="5111750" algn="l"/>
                <a:tab pos="5561013" algn="l"/>
                <a:tab pos="6010275" algn="l"/>
                <a:tab pos="6459538" algn="l"/>
                <a:tab pos="6908800" algn="l"/>
                <a:tab pos="7358063" algn="l"/>
                <a:tab pos="7807325" algn="l"/>
                <a:tab pos="8256588" algn="l"/>
                <a:tab pos="8705850" algn="l"/>
                <a:tab pos="9155113" algn="l"/>
                <a:tab pos="9604375" algn="l"/>
                <a:tab pos="10053638" algn="l"/>
              </a:tabLst>
            </a:pPr>
            <a:r>
              <a:rPr lang="en-GB">
                <a:solidFill>
                  <a:srgbClr val="FF0000"/>
                </a:solidFill>
              </a:rPr>
              <a:t>Goes Here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Troubleshooting and Diagnostics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dirty="0" smtClean="0"/>
              <a:t>Real Time State Information Available</a:t>
            </a:r>
          </a:p>
          <a:p>
            <a:pPr lvl="1">
              <a:lnSpc>
                <a:spcPct val="100000"/>
              </a:lnSpc>
            </a:pPr>
            <a:r>
              <a:rPr lang="en-GB" dirty="0" smtClean="0"/>
              <a:t>Current Processes Running</a:t>
            </a:r>
          </a:p>
          <a:p>
            <a:pPr lvl="1">
              <a:lnSpc>
                <a:spcPct val="100000"/>
              </a:lnSpc>
            </a:pPr>
            <a:r>
              <a:rPr lang="en-GB" dirty="0" smtClean="0"/>
              <a:t>Application Pools Process ID</a:t>
            </a:r>
          </a:p>
          <a:p>
            <a:pPr lvl="1">
              <a:lnSpc>
                <a:spcPct val="100000"/>
              </a:lnSpc>
            </a:pPr>
            <a:r>
              <a:rPr lang="en-GB" dirty="0" smtClean="0"/>
              <a:t>Currently executing requests</a:t>
            </a:r>
          </a:p>
          <a:p>
            <a:pPr lvl="1">
              <a:lnSpc>
                <a:spcPct val="100000"/>
              </a:lnSpc>
            </a:pPr>
            <a:r>
              <a:rPr lang="en-GB" dirty="0" err="1" smtClean="0"/>
              <a:t>AppDomains</a:t>
            </a:r>
            <a:r>
              <a:rPr lang="en-GB" dirty="0" smtClean="0"/>
              <a:t> Loaded</a:t>
            </a:r>
          </a:p>
          <a:p>
            <a:pPr>
              <a:lnSpc>
                <a:spcPct val="100000"/>
              </a:lnSpc>
            </a:pPr>
            <a:r>
              <a:rPr lang="en-GB" dirty="0" smtClean="0"/>
              <a:t>Real-time starting and stopping of sites</a:t>
            </a:r>
          </a:p>
          <a:p>
            <a:pPr>
              <a:lnSpc>
                <a:spcPct val="100000"/>
              </a:lnSpc>
            </a:pPr>
            <a:r>
              <a:rPr lang="en-GB" dirty="0" smtClean="0"/>
              <a:t>Failed Request Tracing</a:t>
            </a:r>
          </a:p>
          <a:p>
            <a:pPr>
              <a:lnSpc>
                <a:spcPct val="100000"/>
              </a:lnSpc>
            </a:pPr>
            <a:r>
              <a:rPr lang="en-GB" dirty="0" smtClean="0"/>
              <a:t>Extensive Custom Errors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About 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Blip>
                <a:blip r:embed="rId2"/>
              </a:buBlip>
            </a:pPr>
            <a:r>
              <a:rPr lang="en-GB" dirty="0" err="1" smtClean="0"/>
              <a:t>ASP.Net</a:t>
            </a:r>
            <a:r>
              <a:rPr lang="en-GB" dirty="0" smtClean="0"/>
              <a:t> Code Monkey</a:t>
            </a:r>
          </a:p>
          <a:p>
            <a:pPr>
              <a:lnSpc>
                <a:spcPct val="100000"/>
              </a:lnSpc>
              <a:buBlip>
                <a:blip r:embed="rId2"/>
              </a:buBlip>
            </a:pPr>
            <a:r>
              <a:rPr lang="en-GB" dirty="0" smtClean="0"/>
              <a:t>VBUG North East Regional Coordinator</a:t>
            </a:r>
          </a:p>
          <a:p>
            <a:pPr>
              <a:lnSpc>
                <a:spcPct val="100000"/>
              </a:lnSpc>
              <a:buBlip>
                <a:blip r:embed="rId2"/>
              </a:buBlip>
            </a:pPr>
            <a:r>
              <a:rPr lang="en-GB" dirty="0" smtClean="0"/>
              <a:t>Live in Sunderland!</a:t>
            </a:r>
          </a:p>
          <a:p>
            <a:pPr>
              <a:lnSpc>
                <a:spcPct val="100000"/>
              </a:lnSpc>
              <a:buBlip>
                <a:blip r:embed="rId2"/>
              </a:buBlip>
            </a:pPr>
            <a:r>
              <a:rPr lang="en-GB" dirty="0" smtClean="0"/>
              <a:t>Huge Sunderland A.F.C. Supporter</a:t>
            </a:r>
          </a:p>
          <a:p>
            <a:pPr>
              <a:lnSpc>
                <a:spcPct val="100000"/>
              </a:lnSpc>
              <a:buBlip>
                <a:blip r:embed="rId2"/>
              </a:buBlip>
            </a:pPr>
            <a:r>
              <a:rPr lang="en-GB" dirty="0" smtClean="0"/>
              <a:t>Very Interested in Wartime exploits of 617 Squadron – The Dam Busters</a:t>
            </a:r>
          </a:p>
          <a:p>
            <a:pPr>
              <a:lnSpc>
                <a:spcPct val="100000"/>
              </a:lnSpc>
              <a:buNone/>
            </a:pPr>
            <a:endParaRPr lang="en-GB" dirty="0"/>
          </a:p>
        </p:txBody>
      </p:sp>
      <p:pic>
        <p:nvPicPr>
          <p:cNvPr id="4" name="Picture 3" descr="monkey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156" y="5780101"/>
            <a:ext cx="1135380" cy="853440"/>
          </a:xfrm>
          <a:prstGeom prst="rect">
            <a:avLst/>
          </a:prstGeom>
        </p:spPr>
      </p:pic>
      <p:pic>
        <p:nvPicPr>
          <p:cNvPr id="5" name="Picture 4" descr="617Squadron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83452" y="5208597"/>
            <a:ext cx="1428750" cy="192405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Failed Request Tracing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dirty="0" smtClean="0"/>
              <a:t>Traces all requests through Pipeline</a:t>
            </a:r>
          </a:p>
          <a:p>
            <a:pPr>
              <a:lnSpc>
                <a:spcPct val="100000"/>
              </a:lnSpc>
            </a:pPr>
            <a:r>
              <a:rPr lang="en-GB" dirty="0" smtClean="0"/>
              <a:t>Automatically Enabled on IIS 7</a:t>
            </a:r>
          </a:p>
          <a:p>
            <a:pPr>
              <a:lnSpc>
                <a:spcPct val="100000"/>
              </a:lnSpc>
            </a:pPr>
            <a:r>
              <a:rPr lang="en-GB" dirty="0" smtClean="0"/>
              <a:t>Easily identify failing, stuck requests</a:t>
            </a:r>
          </a:p>
          <a:p>
            <a:pPr>
              <a:lnSpc>
                <a:spcPct val="100000"/>
              </a:lnSpc>
            </a:pPr>
            <a:r>
              <a:rPr lang="en-GB" dirty="0" smtClean="0"/>
              <a:t>Identifies time taken in each module, helping analyzing long running requests</a:t>
            </a:r>
            <a:endParaRPr lang="en-GB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Custom Errors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dirty="0" smtClean="0"/>
              <a:t>Much more detailed</a:t>
            </a:r>
          </a:p>
          <a:p>
            <a:pPr lvl="1">
              <a:lnSpc>
                <a:spcPct val="100000"/>
              </a:lnSpc>
            </a:pPr>
            <a:r>
              <a:rPr lang="en-GB" dirty="0" smtClean="0"/>
              <a:t>Language specific (Accept-Encoding)</a:t>
            </a:r>
          </a:p>
          <a:p>
            <a:pPr lvl="1">
              <a:lnSpc>
                <a:spcPct val="100000"/>
              </a:lnSpc>
            </a:pPr>
            <a:r>
              <a:rPr lang="en-GB" dirty="0" smtClean="0"/>
              <a:t>Time</a:t>
            </a:r>
          </a:p>
          <a:p>
            <a:pPr lvl="1">
              <a:lnSpc>
                <a:spcPct val="100000"/>
              </a:lnSpc>
            </a:pPr>
            <a:r>
              <a:rPr lang="en-GB" dirty="0" smtClean="0"/>
              <a:t>URL</a:t>
            </a:r>
          </a:p>
          <a:p>
            <a:pPr lvl="1">
              <a:lnSpc>
                <a:spcPct val="100000"/>
              </a:lnSpc>
            </a:pPr>
            <a:r>
              <a:rPr lang="en-GB" dirty="0" smtClean="0"/>
              <a:t>Current Module</a:t>
            </a:r>
          </a:p>
          <a:p>
            <a:pPr lvl="1">
              <a:lnSpc>
                <a:spcPct val="100000"/>
              </a:lnSpc>
            </a:pPr>
            <a:r>
              <a:rPr lang="en-GB" dirty="0" smtClean="0"/>
              <a:t>Response Status, Sub-status</a:t>
            </a:r>
          </a:p>
          <a:p>
            <a:pPr lvl="1">
              <a:lnSpc>
                <a:spcPct val="100000"/>
              </a:lnSpc>
            </a:pPr>
            <a:r>
              <a:rPr lang="en-GB" dirty="0" smtClean="0"/>
              <a:t>More Information – Detailed steps to fix problem where available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2520950" y="3561958"/>
            <a:ext cx="5038725" cy="4357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 smtClean="0"/>
              <a:t>Build Image Copyright Handler</a:t>
            </a:r>
          </a:p>
          <a:p>
            <a:r>
              <a:rPr lang="en-GB" dirty="0" smtClean="0"/>
              <a:t>Build Module and Integrate with IIS7 Admin</a:t>
            </a:r>
            <a:endParaRPr lang="en-GB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>
          <a:xfrm>
            <a:off x="1260475" y="1087438"/>
            <a:ext cx="8313738" cy="1946275"/>
          </a:xfrm>
        </p:spPr>
        <p:txBody>
          <a:bodyPr/>
          <a:lstStyle/>
          <a:p>
            <a:pPr eaLnBrk="1" hangingPunct="1">
              <a:lnSpc>
                <a:spcPct val="87000"/>
              </a:lnSpc>
              <a:tabLst>
                <a:tab pos="1069975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1775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431338" algn="l"/>
                <a:tab pos="9880600" algn="l"/>
              </a:tabLst>
            </a:pPr>
            <a:r>
              <a:rPr lang="en-GB" b="1" dirty="0" smtClean="0"/>
              <a:t>DEMO – Troubleshooting</a:t>
            </a: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431800" y="179388"/>
            <a:ext cx="2233613" cy="5111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069975" indent="-209550" algn="ctr">
              <a:lnSpc>
                <a:spcPct val="93000"/>
              </a:lnSpc>
              <a:tabLst>
                <a:tab pos="1069975" algn="l"/>
                <a:tab pos="1517650" algn="l"/>
                <a:tab pos="1966913" algn="l"/>
                <a:tab pos="2416175" algn="l"/>
                <a:tab pos="2865438" algn="l"/>
                <a:tab pos="3314700" algn="l"/>
                <a:tab pos="3763963" algn="l"/>
                <a:tab pos="4213225" algn="l"/>
                <a:tab pos="4662488" algn="l"/>
                <a:tab pos="5111750" algn="l"/>
                <a:tab pos="5561013" algn="l"/>
                <a:tab pos="6010275" algn="l"/>
                <a:tab pos="6459538" algn="l"/>
                <a:tab pos="6908800" algn="l"/>
                <a:tab pos="7358063" algn="l"/>
                <a:tab pos="7807325" algn="l"/>
                <a:tab pos="8256588" algn="l"/>
                <a:tab pos="8705850" algn="l"/>
                <a:tab pos="9155113" algn="l"/>
                <a:tab pos="9604375" algn="l"/>
                <a:tab pos="10053638" algn="l"/>
              </a:tabLst>
            </a:pPr>
            <a:r>
              <a:rPr lang="en-GB">
                <a:solidFill>
                  <a:srgbClr val="FF0000"/>
                </a:solidFill>
              </a:rPr>
              <a:t>Your Logo </a:t>
            </a:r>
          </a:p>
          <a:p>
            <a:pPr marL="1069975" indent="-209550" algn="ctr">
              <a:lnSpc>
                <a:spcPct val="93000"/>
              </a:lnSpc>
              <a:tabLst>
                <a:tab pos="1069975" algn="l"/>
                <a:tab pos="1517650" algn="l"/>
                <a:tab pos="1966913" algn="l"/>
                <a:tab pos="2416175" algn="l"/>
                <a:tab pos="2865438" algn="l"/>
                <a:tab pos="3314700" algn="l"/>
                <a:tab pos="3763963" algn="l"/>
                <a:tab pos="4213225" algn="l"/>
                <a:tab pos="4662488" algn="l"/>
                <a:tab pos="5111750" algn="l"/>
                <a:tab pos="5561013" algn="l"/>
                <a:tab pos="6010275" algn="l"/>
                <a:tab pos="6459538" algn="l"/>
                <a:tab pos="6908800" algn="l"/>
                <a:tab pos="7358063" algn="l"/>
                <a:tab pos="7807325" algn="l"/>
                <a:tab pos="8256588" algn="l"/>
                <a:tab pos="8705850" algn="l"/>
                <a:tab pos="9155113" algn="l"/>
                <a:tab pos="9604375" algn="l"/>
                <a:tab pos="10053638" algn="l"/>
              </a:tabLst>
            </a:pPr>
            <a:r>
              <a:rPr lang="en-GB">
                <a:solidFill>
                  <a:srgbClr val="FF0000"/>
                </a:solidFill>
              </a:rPr>
              <a:t>Goes Here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00000"/>
              </a:lnSpc>
            </a:pPr>
            <a:r>
              <a:rPr lang="en-GB" dirty="0" smtClean="0"/>
              <a:t>Unified Platform for Web Services and WCF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dirty="0" smtClean="0"/>
              <a:t>Host WCF Services using Windows Activation Service (WAS)</a:t>
            </a:r>
          </a:p>
          <a:p>
            <a:pPr>
              <a:lnSpc>
                <a:spcPct val="100000"/>
              </a:lnSpc>
            </a:pPr>
            <a:r>
              <a:rPr lang="en-GB" dirty="0" smtClean="0"/>
              <a:t>Supports Non-HTTP Protocols such as</a:t>
            </a:r>
          </a:p>
          <a:p>
            <a:pPr lvl="1">
              <a:lnSpc>
                <a:spcPct val="100000"/>
              </a:lnSpc>
            </a:pPr>
            <a:r>
              <a:rPr lang="en-GB" dirty="0" smtClean="0"/>
              <a:t>Named Pipes</a:t>
            </a:r>
          </a:p>
          <a:p>
            <a:pPr lvl="1">
              <a:lnSpc>
                <a:spcPct val="100000"/>
              </a:lnSpc>
            </a:pPr>
            <a:r>
              <a:rPr lang="en-GB" dirty="0" smtClean="0"/>
              <a:t>TCP</a:t>
            </a:r>
          </a:p>
          <a:p>
            <a:pPr lvl="1">
              <a:lnSpc>
                <a:spcPct val="100000"/>
              </a:lnSpc>
            </a:pPr>
            <a:r>
              <a:rPr lang="en-GB" dirty="0" smtClean="0"/>
              <a:t>MSMQ</a:t>
            </a:r>
          </a:p>
          <a:p>
            <a:pPr>
              <a:lnSpc>
                <a:spcPct val="100000"/>
              </a:lnSpc>
            </a:pPr>
            <a:r>
              <a:rPr lang="en-GB" dirty="0" smtClean="0"/>
              <a:t>Provides features for idle-time management, health monitoring, process recycling</a:t>
            </a:r>
            <a:endParaRPr lang="en-GB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182792" y="4208465"/>
            <a:ext cx="1571636" cy="12144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W3svc</a:t>
            </a:r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/>
          </a:p>
        </p:txBody>
      </p:sp>
      <p:sp>
        <p:nvSpPr>
          <p:cNvPr id="4" name="Rounded Rectangle 3"/>
          <p:cNvSpPr/>
          <p:nvPr/>
        </p:nvSpPr>
        <p:spPr>
          <a:xfrm>
            <a:off x="2111354" y="1565259"/>
            <a:ext cx="6929486" cy="25003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Worker Process (w3wp.exe)</a:t>
            </a:r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WAS Processing of Service Requests</a:t>
            </a:r>
            <a:endParaRPr lang="en-GB" dirty="0"/>
          </a:p>
        </p:txBody>
      </p:sp>
      <p:sp>
        <p:nvSpPr>
          <p:cNvPr id="5" name="Rounded Rectangle 4"/>
          <p:cNvSpPr/>
          <p:nvPr/>
        </p:nvSpPr>
        <p:spPr>
          <a:xfrm>
            <a:off x="2397106" y="1922449"/>
            <a:ext cx="6429420" cy="20002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App Domain</a:t>
            </a:r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/>
          </a:p>
        </p:txBody>
      </p:sp>
      <p:sp>
        <p:nvSpPr>
          <p:cNvPr id="6" name="Rounded Rectangle 5"/>
          <p:cNvSpPr/>
          <p:nvPr/>
        </p:nvSpPr>
        <p:spPr>
          <a:xfrm>
            <a:off x="2682858" y="2314792"/>
            <a:ext cx="150019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HttpHandler</a:t>
            </a:r>
            <a:endParaRPr lang="en-GB" dirty="0"/>
          </a:p>
        </p:txBody>
      </p:sp>
      <p:sp>
        <p:nvSpPr>
          <p:cNvPr id="7" name="Rounded Rectangle 6"/>
          <p:cNvSpPr/>
          <p:nvPr/>
        </p:nvSpPr>
        <p:spPr>
          <a:xfrm>
            <a:off x="2682858" y="3100610"/>
            <a:ext cx="150019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HttpModule</a:t>
            </a:r>
            <a:endParaRPr lang="en-GB" dirty="0"/>
          </a:p>
        </p:txBody>
      </p:sp>
      <p:sp>
        <p:nvSpPr>
          <p:cNvPr id="8" name="Rounded Rectangle 7"/>
          <p:cNvSpPr/>
          <p:nvPr/>
        </p:nvSpPr>
        <p:spPr>
          <a:xfrm>
            <a:off x="6754824" y="3100610"/>
            <a:ext cx="2000264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r>
              <a:rPr lang="en-GB" dirty="0" err="1" smtClean="0"/>
              <a:t>MSMQProcess</a:t>
            </a:r>
            <a:r>
              <a:rPr lang="en-GB" dirty="0" smtClean="0"/>
              <a:t> </a:t>
            </a:r>
            <a:r>
              <a:rPr lang="en-GB" dirty="0" err="1" smtClean="0"/>
              <a:t>ProtocolHandler</a:t>
            </a:r>
            <a:endParaRPr lang="en-GB" dirty="0"/>
          </a:p>
        </p:txBody>
      </p:sp>
      <p:sp>
        <p:nvSpPr>
          <p:cNvPr id="9" name="Rounded Rectangle 8"/>
          <p:cNvSpPr/>
          <p:nvPr/>
        </p:nvSpPr>
        <p:spPr>
          <a:xfrm>
            <a:off x="5897568" y="2314792"/>
            <a:ext cx="2071702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r>
              <a:rPr lang="en-GB" dirty="0" err="1" smtClean="0"/>
              <a:t>TcpProcess</a:t>
            </a:r>
            <a:endParaRPr lang="en-GB" dirty="0" smtClean="0"/>
          </a:p>
          <a:p>
            <a:pPr algn="ctr">
              <a:lnSpc>
                <a:spcPct val="100000"/>
              </a:lnSpc>
            </a:pPr>
            <a:r>
              <a:rPr lang="en-GB" dirty="0" err="1" smtClean="0"/>
              <a:t>ProtocolHandler</a:t>
            </a:r>
            <a:endParaRPr lang="en-GB" dirty="0"/>
          </a:p>
        </p:txBody>
      </p:sp>
      <p:sp>
        <p:nvSpPr>
          <p:cNvPr id="10" name="Rounded Rectangle 9"/>
          <p:cNvSpPr/>
          <p:nvPr/>
        </p:nvSpPr>
        <p:spPr>
          <a:xfrm>
            <a:off x="4254494" y="3100610"/>
            <a:ext cx="2286016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r>
              <a:rPr lang="en-GB" dirty="0" err="1" smtClean="0"/>
              <a:t>NamedPipeProcessProtocolHandler</a:t>
            </a:r>
            <a:endParaRPr lang="en-GB" dirty="0"/>
          </a:p>
        </p:txBody>
      </p:sp>
      <p:sp>
        <p:nvSpPr>
          <p:cNvPr id="11" name="Rounded Rectangle 10"/>
          <p:cNvSpPr/>
          <p:nvPr/>
        </p:nvSpPr>
        <p:spPr>
          <a:xfrm>
            <a:off x="182528" y="1493821"/>
            <a:ext cx="1428760" cy="53578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r>
              <a:rPr lang="en-GB" dirty="0" smtClean="0"/>
              <a:t>Windows Activation Service</a:t>
            </a:r>
          </a:p>
          <a:p>
            <a:pPr algn="ctr">
              <a:lnSpc>
                <a:spcPct val="100000"/>
              </a:lnSpc>
            </a:pPr>
            <a:r>
              <a:rPr lang="en-GB" dirty="0" smtClean="0"/>
              <a:t>(WAS)</a:t>
            </a:r>
            <a:endParaRPr lang="en-GB" dirty="0"/>
          </a:p>
        </p:txBody>
      </p:sp>
      <p:sp>
        <p:nvSpPr>
          <p:cNvPr id="13" name="Rounded Rectangle 12"/>
          <p:cNvSpPr/>
          <p:nvPr/>
        </p:nvSpPr>
        <p:spPr>
          <a:xfrm>
            <a:off x="7469204" y="4208465"/>
            <a:ext cx="1571636" cy="20717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Imsmqas</a:t>
            </a:r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/>
          </a:p>
        </p:txBody>
      </p:sp>
      <p:sp>
        <p:nvSpPr>
          <p:cNvPr id="14" name="Rounded Rectangle 13"/>
          <p:cNvSpPr/>
          <p:nvPr/>
        </p:nvSpPr>
        <p:spPr>
          <a:xfrm>
            <a:off x="5754692" y="4208465"/>
            <a:ext cx="1571636" cy="20717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Itcpas</a:t>
            </a:r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/>
          </a:p>
        </p:txBody>
      </p:sp>
      <p:sp>
        <p:nvSpPr>
          <p:cNvPr id="15" name="Rounded Rectangle 14"/>
          <p:cNvSpPr/>
          <p:nvPr/>
        </p:nvSpPr>
        <p:spPr>
          <a:xfrm>
            <a:off x="3897304" y="4208465"/>
            <a:ext cx="1571636" cy="20717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Inpass</a:t>
            </a:r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/>
          </a:p>
        </p:txBody>
      </p:sp>
      <p:sp>
        <p:nvSpPr>
          <p:cNvPr id="16" name="Rounded Rectangle 15"/>
          <p:cNvSpPr/>
          <p:nvPr/>
        </p:nvSpPr>
        <p:spPr>
          <a:xfrm>
            <a:off x="2254230" y="4565655"/>
            <a:ext cx="1428760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r>
              <a:rPr lang="en-GB" dirty="0" smtClean="0"/>
              <a:t>HTTP Listener Adapter</a:t>
            </a:r>
            <a:endParaRPr lang="en-GB" dirty="0"/>
          </a:p>
        </p:txBody>
      </p:sp>
      <p:sp>
        <p:nvSpPr>
          <p:cNvPr id="17" name="Rounded Rectangle 16"/>
          <p:cNvSpPr/>
          <p:nvPr/>
        </p:nvSpPr>
        <p:spPr>
          <a:xfrm>
            <a:off x="3968742" y="4279903"/>
            <a:ext cx="1428760" cy="11430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r>
              <a:rPr lang="en-GB" dirty="0" smtClean="0"/>
              <a:t>Named Pipe Listener Adapter</a:t>
            </a:r>
            <a:endParaRPr lang="en-GB" dirty="0"/>
          </a:p>
        </p:txBody>
      </p:sp>
      <p:sp>
        <p:nvSpPr>
          <p:cNvPr id="18" name="Rounded Rectangle 17"/>
          <p:cNvSpPr/>
          <p:nvPr/>
        </p:nvSpPr>
        <p:spPr>
          <a:xfrm>
            <a:off x="5826130" y="4565655"/>
            <a:ext cx="1428760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r>
              <a:rPr lang="en-GB" dirty="0" smtClean="0"/>
              <a:t>TCP Listener Adapter</a:t>
            </a:r>
            <a:endParaRPr lang="en-GB" dirty="0"/>
          </a:p>
        </p:txBody>
      </p:sp>
      <p:sp>
        <p:nvSpPr>
          <p:cNvPr id="19" name="Rounded Rectangle 18"/>
          <p:cNvSpPr/>
          <p:nvPr/>
        </p:nvSpPr>
        <p:spPr>
          <a:xfrm>
            <a:off x="7540642" y="4565655"/>
            <a:ext cx="1428760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r>
              <a:rPr lang="en-GB" dirty="0" smtClean="0"/>
              <a:t>MSMQ Listener Adapter</a:t>
            </a:r>
            <a:endParaRPr lang="en-GB" dirty="0"/>
          </a:p>
        </p:txBody>
      </p:sp>
      <p:sp>
        <p:nvSpPr>
          <p:cNvPr id="20" name="Rounded Rectangle 19"/>
          <p:cNvSpPr/>
          <p:nvPr/>
        </p:nvSpPr>
        <p:spPr>
          <a:xfrm>
            <a:off x="2182792" y="5565787"/>
            <a:ext cx="1500198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Http.sys</a:t>
            </a:r>
            <a:endParaRPr lang="en-GB" dirty="0"/>
          </a:p>
        </p:txBody>
      </p:sp>
      <p:sp>
        <p:nvSpPr>
          <p:cNvPr id="21" name="Rounded Rectangle 20"/>
          <p:cNvSpPr/>
          <p:nvPr/>
        </p:nvSpPr>
        <p:spPr>
          <a:xfrm>
            <a:off x="7498232" y="5565787"/>
            <a:ext cx="1500198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net.msmq</a:t>
            </a:r>
            <a:endParaRPr lang="en-GB" dirty="0"/>
          </a:p>
        </p:txBody>
      </p:sp>
      <p:sp>
        <p:nvSpPr>
          <p:cNvPr id="22" name="Rounded Rectangle 21"/>
          <p:cNvSpPr/>
          <p:nvPr/>
        </p:nvSpPr>
        <p:spPr>
          <a:xfrm>
            <a:off x="5797102" y="5559662"/>
            <a:ext cx="1500198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Net.tcp</a:t>
            </a:r>
            <a:endParaRPr lang="en-GB" dirty="0"/>
          </a:p>
        </p:txBody>
      </p:sp>
      <p:sp>
        <p:nvSpPr>
          <p:cNvPr id="23" name="Rounded Rectangle 22"/>
          <p:cNvSpPr/>
          <p:nvPr/>
        </p:nvSpPr>
        <p:spPr>
          <a:xfrm>
            <a:off x="3933589" y="5565787"/>
            <a:ext cx="1500198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Net.pipe</a:t>
            </a:r>
            <a:endParaRPr lang="en-GB" dirty="0"/>
          </a:p>
        </p:txBody>
      </p:sp>
      <p:sp>
        <p:nvSpPr>
          <p:cNvPr id="24" name="Flowchart: Connector 23"/>
          <p:cNvSpPr/>
          <p:nvPr/>
        </p:nvSpPr>
        <p:spPr>
          <a:xfrm>
            <a:off x="2825734" y="6708795"/>
            <a:ext cx="285752" cy="28575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Flowchart: Connector 24"/>
          <p:cNvSpPr/>
          <p:nvPr/>
        </p:nvSpPr>
        <p:spPr>
          <a:xfrm>
            <a:off x="8183584" y="6708795"/>
            <a:ext cx="285752" cy="28575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Flowchart: Connector 25"/>
          <p:cNvSpPr/>
          <p:nvPr/>
        </p:nvSpPr>
        <p:spPr>
          <a:xfrm>
            <a:off x="6397634" y="6708795"/>
            <a:ext cx="285752" cy="28575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Flowchart: Connector 26"/>
          <p:cNvSpPr/>
          <p:nvPr/>
        </p:nvSpPr>
        <p:spPr>
          <a:xfrm>
            <a:off x="4540246" y="6708795"/>
            <a:ext cx="285752" cy="28575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8" name="Straight Arrow Connector 27"/>
          <p:cNvCxnSpPr/>
          <p:nvPr/>
        </p:nvCxnSpPr>
        <p:spPr>
          <a:xfrm rot="5400000" flipH="1" flipV="1">
            <a:off x="2539188" y="6423043"/>
            <a:ext cx="858050" cy="794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endCxn id="16" idx="2"/>
          </p:cNvCxnSpPr>
          <p:nvPr/>
        </p:nvCxnSpPr>
        <p:spPr>
          <a:xfrm rot="5400000" flipH="1" flipV="1">
            <a:off x="2790015" y="5530068"/>
            <a:ext cx="357190" cy="158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 flipH="1" flipV="1">
            <a:off x="2504263" y="3958432"/>
            <a:ext cx="928694" cy="158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5400000" flipH="1" flipV="1">
            <a:off x="2718577" y="2886862"/>
            <a:ext cx="500066" cy="158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endCxn id="23" idx="2"/>
          </p:cNvCxnSpPr>
          <p:nvPr/>
        </p:nvCxnSpPr>
        <p:spPr>
          <a:xfrm rot="5400000" flipH="1" flipV="1">
            <a:off x="4326215" y="6494198"/>
            <a:ext cx="714380" cy="56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5400000" flipH="1" flipV="1">
            <a:off x="4575171" y="5458630"/>
            <a:ext cx="214314" cy="158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7" idx="0"/>
          </p:cNvCxnSpPr>
          <p:nvPr/>
        </p:nvCxnSpPr>
        <p:spPr>
          <a:xfrm rot="5400000" flipH="1" flipV="1">
            <a:off x="4433883" y="4029870"/>
            <a:ext cx="499272" cy="794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5400000" flipH="1" flipV="1">
            <a:off x="6432559" y="5457836"/>
            <a:ext cx="214314" cy="158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5400000" flipH="1" flipV="1">
            <a:off x="6183037" y="6494198"/>
            <a:ext cx="714380" cy="56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5400000" flipH="1" flipV="1">
            <a:off x="7861319" y="4100514"/>
            <a:ext cx="928694" cy="158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5400000" flipH="1" flipV="1">
            <a:off x="7969553" y="6494198"/>
            <a:ext cx="714380" cy="56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5400000" flipH="1" flipV="1">
            <a:off x="8218508" y="5457836"/>
            <a:ext cx="214314" cy="158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dirty="0" smtClean="0"/>
              <a:t>Major Release – Most Significant since 1.0</a:t>
            </a:r>
          </a:p>
          <a:p>
            <a:pPr>
              <a:lnSpc>
                <a:spcPct val="100000"/>
              </a:lnSpc>
            </a:pPr>
            <a:r>
              <a:rPr lang="en-GB" dirty="0" smtClean="0"/>
              <a:t>Fully Customisable – Managed and Native</a:t>
            </a:r>
          </a:p>
          <a:p>
            <a:pPr>
              <a:lnSpc>
                <a:spcPct val="100000"/>
              </a:lnSpc>
            </a:pPr>
            <a:r>
              <a:rPr lang="en-GB" dirty="0" smtClean="0"/>
              <a:t>New Pipeline</a:t>
            </a:r>
          </a:p>
          <a:p>
            <a:pPr>
              <a:lnSpc>
                <a:spcPct val="100000"/>
              </a:lnSpc>
            </a:pPr>
            <a:r>
              <a:rPr lang="en-GB" dirty="0" err="1" smtClean="0"/>
              <a:t>ASP.Net</a:t>
            </a:r>
            <a:r>
              <a:rPr lang="en-GB" dirty="0" smtClean="0"/>
              <a:t> Fully Integrated</a:t>
            </a:r>
          </a:p>
          <a:p>
            <a:pPr>
              <a:lnSpc>
                <a:spcPct val="100000"/>
              </a:lnSpc>
            </a:pPr>
            <a:r>
              <a:rPr lang="en-GB" dirty="0" smtClean="0"/>
              <a:t>First time desktop and server versions aligned</a:t>
            </a:r>
          </a:p>
          <a:p>
            <a:pPr>
              <a:lnSpc>
                <a:spcPct val="100000"/>
              </a:lnSpc>
            </a:pPr>
            <a:r>
              <a:rPr lang="en-GB" dirty="0" smtClean="0"/>
              <a:t>Go and have a look </a:t>
            </a:r>
            <a:r>
              <a:rPr lang="en-GB" dirty="0" smtClean="0">
                <a:sym typeface="Wingdings" pitchFamily="2" charset="2"/>
              </a:rPr>
              <a:t></a:t>
            </a:r>
            <a:endParaRPr lang="en-GB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684213"/>
            <a:ext cx="9180513" cy="863600"/>
          </a:xfrm>
        </p:spPr>
        <p:txBody>
          <a:bodyPr/>
          <a:lstStyle/>
          <a:p>
            <a:pPr eaLnBrk="1" hangingPunct="1">
              <a:lnSpc>
                <a:spcPct val="93000"/>
              </a:lnSpc>
              <a:tabLst>
                <a:tab pos="1069975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1775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431338" algn="l"/>
                <a:tab pos="9880600" algn="l"/>
              </a:tabLst>
            </a:pPr>
            <a:r>
              <a:rPr lang="en-GB" b="1" dirty="0" smtClean="0">
                <a:solidFill>
                  <a:srgbClr val="333366"/>
                </a:solidFill>
              </a:rPr>
              <a:t>Resources</a:t>
            </a: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900113" y="4017976"/>
            <a:ext cx="8820150" cy="3405199"/>
          </a:xfrm>
        </p:spPr>
        <p:txBody>
          <a:bodyPr/>
          <a:lstStyle/>
          <a:p>
            <a:pPr marL="0" indent="0" eaLnBrk="1" hangingPunct="1">
              <a:lnSpc>
                <a:spcPct val="100000"/>
              </a:lnSpc>
              <a:tabLst>
                <a:tab pos="23813" algn="l"/>
                <a:tab pos="473075" algn="l"/>
                <a:tab pos="922338" algn="l"/>
                <a:tab pos="1371600" algn="l"/>
                <a:tab pos="1820863" algn="l"/>
                <a:tab pos="2270125" algn="l"/>
                <a:tab pos="2719388" algn="l"/>
                <a:tab pos="3168650" algn="l"/>
                <a:tab pos="3617913" algn="l"/>
                <a:tab pos="4067175" algn="l"/>
                <a:tab pos="4516438" algn="l"/>
                <a:tab pos="4965700" algn="l"/>
                <a:tab pos="5414963" algn="l"/>
                <a:tab pos="5864225" algn="l"/>
                <a:tab pos="6313488" algn="l"/>
                <a:tab pos="6762750" algn="l"/>
                <a:tab pos="7212013" algn="l"/>
                <a:tab pos="7661275" algn="l"/>
                <a:tab pos="8110538" algn="l"/>
                <a:tab pos="8559800" algn="l"/>
                <a:tab pos="8686800" algn="l"/>
              </a:tabLst>
            </a:pPr>
            <a:r>
              <a:rPr lang="en-GB" sz="2000" dirty="0" smtClean="0">
                <a:solidFill>
                  <a:srgbClr val="333366"/>
                </a:solidFill>
              </a:rPr>
              <a:t> Windows Server 2008 – </a:t>
            </a:r>
            <a:r>
              <a:rPr lang="en-GB" sz="2000" dirty="0" err="1" smtClean="0">
                <a:solidFill>
                  <a:srgbClr val="333366"/>
                </a:solidFill>
              </a:rPr>
              <a:t>Eval</a:t>
            </a:r>
            <a:r>
              <a:rPr lang="en-GB" sz="2000" dirty="0" smtClean="0">
                <a:solidFill>
                  <a:srgbClr val="333366"/>
                </a:solidFill>
              </a:rPr>
              <a:t> - </a:t>
            </a:r>
            <a:r>
              <a:rPr lang="en-GB" sz="2000" dirty="0" smtClean="0">
                <a:solidFill>
                  <a:srgbClr val="333366"/>
                </a:solidFill>
                <a:hlinkClick r:id="rId3"/>
              </a:rPr>
              <a:t>http://msdn2.microsoft.com/en-us/windowsserver/cc137233.aspx</a:t>
            </a:r>
            <a:r>
              <a:rPr lang="en-GB" sz="2000" dirty="0" smtClean="0">
                <a:solidFill>
                  <a:srgbClr val="333366"/>
                </a:solidFill>
              </a:rPr>
              <a:t> </a:t>
            </a:r>
          </a:p>
          <a:p>
            <a:pPr marL="0" indent="0" eaLnBrk="1" hangingPunct="1">
              <a:lnSpc>
                <a:spcPct val="100000"/>
              </a:lnSpc>
              <a:tabLst>
                <a:tab pos="23813" algn="l"/>
                <a:tab pos="473075" algn="l"/>
                <a:tab pos="922338" algn="l"/>
                <a:tab pos="1371600" algn="l"/>
                <a:tab pos="1820863" algn="l"/>
                <a:tab pos="2270125" algn="l"/>
                <a:tab pos="2719388" algn="l"/>
                <a:tab pos="3168650" algn="l"/>
                <a:tab pos="3617913" algn="l"/>
                <a:tab pos="4067175" algn="l"/>
                <a:tab pos="4516438" algn="l"/>
                <a:tab pos="4965700" algn="l"/>
                <a:tab pos="5414963" algn="l"/>
                <a:tab pos="5864225" algn="l"/>
                <a:tab pos="6313488" algn="l"/>
                <a:tab pos="6762750" algn="l"/>
                <a:tab pos="7212013" algn="l"/>
                <a:tab pos="7661275" algn="l"/>
                <a:tab pos="8110538" algn="l"/>
                <a:tab pos="8559800" algn="l"/>
                <a:tab pos="8686800" algn="l"/>
              </a:tabLst>
            </a:pPr>
            <a:r>
              <a:rPr lang="en-GB" sz="2000" dirty="0" smtClean="0">
                <a:solidFill>
                  <a:srgbClr val="333366"/>
                </a:solidFill>
              </a:rPr>
              <a:t>IIS Resources – </a:t>
            </a:r>
            <a:r>
              <a:rPr lang="en-GB" sz="2000" dirty="0" smtClean="0">
                <a:solidFill>
                  <a:srgbClr val="333366"/>
                </a:solidFill>
                <a:hlinkClick r:id="rId4"/>
              </a:rPr>
              <a:t>http://www.iis-resources.com</a:t>
            </a:r>
            <a:endParaRPr lang="en-GB" sz="2000" dirty="0" smtClean="0">
              <a:solidFill>
                <a:srgbClr val="333366"/>
              </a:solidFill>
            </a:endParaRPr>
          </a:p>
          <a:p>
            <a:pPr marL="0" indent="0" eaLnBrk="1" hangingPunct="1">
              <a:lnSpc>
                <a:spcPct val="100000"/>
              </a:lnSpc>
              <a:tabLst>
                <a:tab pos="23813" algn="l"/>
                <a:tab pos="473075" algn="l"/>
                <a:tab pos="922338" algn="l"/>
                <a:tab pos="1371600" algn="l"/>
                <a:tab pos="1820863" algn="l"/>
                <a:tab pos="2270125" algn="l"/>
                <a:tab pos="2719388" algn="l"/>
                <a:tab pos="3168650" algn="l"/>
                <a:tab pos="3617913" algn="l"/>
                <a:tab pos="4067175" algn="l"/>
                <a:tab pos="4516438" algn="l"/>
                <a:tab pos="4965700" algn="l"/>
                <a:tab pos="5414963" algn="l"/>
                <a:tab pos="5864225" algn="l"/>
                <a:tab pos="6313488" algn="l"/>
                <a:tab pos="6762750" algn="l"/>
                <a:tab pos="7212013" algn="l"/>
                <a:tab pos="7661275" algn="l"/>
                <a:tab pos="8110538" algn="l"/>
                <a:tab pos="8559800" algn="l"/>
                <a:tab pos="8686800" algn="l"/>
              </a:tabLst>
            </a:pPr>
            <a:r>
              <a:rPr lang="en-GB" sz="2000" dirty="0" smtClean="0">
                <a:solidFill>
                  <a:srgbClr val="333366"/>
                </a:solidFill>
              </a:rPr>
              <a:t>Help with F5 Debugging on Vista - </a:t>
            </a:r>
            <a:r>
              <a:rPr lang="en-GB" sz="2000" dirty="0" smtClean="0">
                <a:hlinkClick r:id="rId5"/>
              </a:rPr>
              <a:t>http://mvolo.com/blogs/serverside/archive/2006/12/28/Fix-problems-with-Visual-Studio-F5-debugging-of-ASP.Net-applications-on-IIS7-Vista.aspx</a:t>
            </a:r>
            <a:r>
              <a:rPr lang="en-GB" sz="2000" dirty="0" smtClean="0"/>
              <a:t> </a:t>
            </a:r>
          </a:p>
          <a:p>
            <a:pPr marL="0" indent="0" eaLnBrk="1" hangingPunct="1">
              <a:lnSpc>
                <a:spcPct val="100000"/>
              </a:lnSpc>
              <a:tabLst>
                <a:tab pos="23813" algn="l"/>
                <a:tab pos="473075" algn="l"/>
                <a:tab pos="922338" algn="l"/>
                <a:tab pos="1371600" algn="l"/>
                <a:tab pos="1820863" algn="l"/>
                <a:tab pos="2270125" algn="l"/>
                <a:tab pos="2719388" algn="l"/>
                <a:tab pos="3168650" algn="l"/>
                <a:tab pos="3617913" algn="l"/>
                <a:tab pos="4067175" algn="l"/>
                <a:tab pos="4516438" algn="l"/>
                <a:tab pos="4965700" algn="l"/>
                <a:tab pos="5414963" algn="l"/>
                <a:tab pos="5864225" algn="l"/>
                <a:tab pos="6313488" algn="l"/>
                <a:tab pos="6762750" algn="l"/>
                <a:tab pos="7212013" algn="l"/>
                <a:tab pos="7661275" algn="l"/>
                <a:tab pos="8110538" algn="l"/>
                <a:tab pos="8559800" algn="l"/>
                <a:tab pos="8686800" algn="l"/>
              </a:tabLst>
            </a:pPr>
            <a:r>
              <a:rPr lang="en-GB" sz="2000" dirty="0" smtClean="0">
                <a:solidFill>
                  <a:srgbClr val="333366"/>
                </a:solidFill>
              </a:rPr>
              <a:t>MSDN Magazine – </a:t>
            </a:r>
            <a:r>
              <a:rPr lang="en-GB" sz="2000" dirty="0" smtClean="0">
                <a:solidFill>
                  <a:srgbClr val="333366"/>
                </a:solidFill>
                <a:hlinkClick r:id="rId6"/>
              </a:rPr>
              <a:t>http://msdn.microsoft.com/msdnmag</a:t>
            </a:r>
            <a:endParaRPr lang="en-GB" sz="2000" dirty="0" smtClean="0">
              <a:solidFill>
                <a:srgbClr val="333366"/>
              </a:solidFill>
            </a:endParaRPr>
          </a:p>
          <a:p>
            <a:pPr marL="0" indent="0" eaLnBrk="1" hangingPunct="1">
              <a:lnSpc>
                <a:spcPct val="100000"/>
              </a:lnSpc>
              <a:tabLst>
                <a:tab pos="23813" algn="l"/>
                <a:tab pos="473075" algn="l"/>
                <a:tab pos="922338" algn="l"/>
                <a:tab pos="1371600" algn="l"/>
                <a:tab pos="1820863" algn="l"/>
                <a:tab pos="2270125" algn="l"/>
                <a:tab pos="2719388" algn="l"/>
                <a:tab pos="3168650" algn="l"/>
                <a:tab pos="3617913" algn="l"/>
                <a:tab pos="4067175" algn="l"/>
                <a:tab pos="4516438" algn="l"/>
                <a:tab pos="4965700" algn="l"/>
                <a:tab pos="5414963" algn="l"/>
                <a:tab pos="5864225" algn="l"/>
                <a:tab pos="6313488" algn="l"/>
                <a:tab pos="6762750" algn="l"/>
                <a:tab pos="7212013" algn="l"/>
                <a:tab pos="7661275" algn="l"/>
                <a:tab pos="8110538" algn="l"/>
                <a:tab pos="8559800" algn="l"/>
                <a:tab pos="8686800" algn="l"/>
              </a:tabLst>
            </a:pPr>
            <a:r>
              <a:rPr lang="en-GB" sz="2000" dirty="0" smtClean="0">
                <a:solidFill>
                  <a:srgbClr val="333366"/>
                </a:solidFill>
              </a:rPr>
              <a:t> Aggregated IIS RSS Feed - </a:t>
            </a:r>
            <a:r>
              <a:rPr lang="en-GB" sz="2000" dirty="0" smtClean="0">
                <a:solidFill>
                  <a:srgbClr val="333366"/>
                </a:solidFill>
                <a:hlinkClick r:id="rId7"/>
              </a:rPr>
              <a:t>http://</a:t>
            </a:r>
            <a:r>
              <a:rPr lang="en-GB" sz="2000" smtClean="0">
                <a:solidFill>
                  <a:srgbClr val="333366"/>
                </a:solidFill>
                <a:hlinkClick r:id="rId7"/>
              </a:rPr>
              <a:t>blogs.iis.net/rawmainfeed.aspx</a:t>
            </a:r>
            <a:r>
              <a:rPr lang="en-GB" sz="2000" smtClean="0">
                <a:solidFill>
                  <a:srgbClr val="333366"/>
                </a:solidFill>
              </a:rPr>
              <a:t> </a:t>
            </a:r>
            <a:endParaRPr lang="en-GB" sz="2000" dirty="0" smtClean="0">
              <a:solidFill>
                <a:srgbClr val="333366"/>
              </a:solidFill>
            </a:endParaRPr>
          </a:p>
        </p:txBody>
      </p:sp>
      <p:pic>
        <p:nvPicPr>
          <p:cNvPr id="4" name="Content Placeholder 6" descr="iis.net.jpg"/>
          <p:cNvPicPr>
            <a:picLocks noGrp="1" noChangeAspect="1"/>
          </p:cNvPicPr>
          <p:nvPr>
            <p:ph idx="1"/>
          </p:nvPr>
        </p:nvPicPr>
        <p:blipFill>
          <a:blip r:embed="rId8"/>
          <a:stretch>
            <a:fillRect/>
          </a:stretch>
        </p:blipFill>
        <p:spPr>
          <a:xfrm>
            <a:off x="325404" y="1422383"/>
            <a:ext cx="9429816" cy="2521819"/>
          </a:xfr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>
          <a:xfrm>
            <a:off x="1079500" y="2160588"/>
            <a:ext cx="8640763" cy="935037"/>
          </a:xfrm>
        </p:spPr>
        <p:txBody>
          <a:bodyPr/>
          <a:lstStyle/>
          <a:p>
            <a:pPr eaLnBrk="1" hangingPunct="1">
              <a:lnSpc>
                <a:spcPct val="93000"/>
              </a:lnSpc>
              <a:tabLst>
                <a:tab pos="1069975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1775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431338" algn="l"/>
                <a:tab pos="9880600" algn="l"/>
              </a:tabLst>
            </a:pPr>
            <a:r>
              <a:rPr lang="en-GB" sz="6600" b="1" dirty="0" smtClean="0">
                <a:solidFill>
                  <a:srgbClr val="333366"/>
                </a:solidFill>
              </a:rPr>
              <a:t>Q&amp;A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871663" y="3167063"/>
            <a:ext cx="7740650" cy="2541600"/>
          </a:xfrm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22275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600" b="1" dirty="0" smtClean="0">
                <a:solidFill>
                  <a:srgbClr val="333366"/>
                </a:solidFill>
              </a:rPr>
              <a:t>Now</a:t>
            </a:r>
          </a:p>
          <a:p>
            <a:pPr eaLnBrk="1" hangingPunct="1">
              <a:lnSpc>
                <a:spcPct val="93000"/>
              </a:lnSpc>
              <a:tabLst>
                <a:tab pos="422275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600" b="1" dirty="0" smtClean="0">
                <a:solidFill>
                  <a:srgbClr val="333366"/>
                </a:solidFill>
              </a:rPr>
              <a:t>After this session</a:t>
            </a:r>
          </a:p>
          <a:p>
            <a:pPr eaLnBrk="1" hangingPunct="1">
              <a:lnSpc>
                <a:spcPct val="93000"/>
              </a:lnSpc>
              <a:tabLst>
                <a:tab pos="422275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600" b="1" dirty="0" smtClean="0">
                <a:solidFill>
                  <a:srgbClr val="333366"/>
                </a:solidFill>
              </a:rPr>
              <a:t>Via my blog – </a:t>
            </a:r>
            <a:r>
              <a:rPr lang="en-GB" sz="2600" b="1" dirty="0" smtClean="0">
                <a:solidFill>
                  <a:srgbClr val="333366"/>
                </a:solidFill>
                <a:hlinkClick r:id="rId3"/>
              </a:rPr>
              <a:t>http://www.andrewwestgarth.co.uk/Blog</a:t>
            </a:r>
            <a:endParaRPr lang="en-GB" sz="2600" b="1" dirty="0" smtClean="0">
              <a:solidFill>
                <a:srgbClr val="3333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22275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600" b="1" dirty="0" smtClean="0">
                <a:solidFill>
                  <a:srgbClr val="333366"/>
                </a:solidFill>
                <a:hlinkClick r:id="rId4"/>
              </a:rPr>
              <a:t>mail@hawaythelads.co.uk</a:t>
            </a:r>
            <a:endParaRPr lang="en-GB" sz="2600" b="1" dirty="0" smtClean="0">
              <a:solidFill>
                <a:srgbClr val="3333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22275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en-GB" sz="2600" b="1" dirty="0" smtClean="0">
              <a:solidFill>
                <a:srgbClr val="333366"/>
              </a:solidFill>
            </a:endParaRPr>
          </a:p>
        </p:txBody>
      </p:sp>
      <p:sp>
        <p:nvSpPr>
          <p:cNvPr id="13317" name="Text Box 6"/>
          <p:cNvSpPr txBox="1">
            <a:spLocks noChangeArrowheads="1"/>
          </p:cNvSpPr>
          <p:nvPr/>
        </p:nvSpPr>
        <p:spPr bwMode="auto">
          <a:xfrm>
            <a:off x="431800" y="179388"/>
            <a:ext cx="2233613" cy="5111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069975" indent="-209550" algn="ctr">
              <a:lnSpc>
                <a:spcPct val="93000"/>
              </a:lnSpc>
              <a:tabLst>
                <a:tab pos="1069975" algn="l"/>
                <a:tab pos="1517650" algn="l"/>
                <a:tab pos="1966913" algn="l"/>
                <a:tab pos="2416175" algn="l"/>
                <a:tab pos="2865438" algn="l"/>
                <a:tab pos="3314700" algn="l"/>
                <a:tab pos="3763963" algn="l"/>
                <a:tab pos="4213225" algn="l"/>
                <a:tab pos="4662488" algn="l"/>
                <a:tab pos="5111750" algn="l"/>
                <a:tab pos="5561013" algn="l"/>
                <a:tab pos="6010275" algn="l"/>
                <a:tab pos="6459538" algn="l"/>
                <a:tab pos="6908800" algn="l"/>
                <a:tab pos="7358063" algn="l"/>
                <a:tab pos="7807325" algn="l"/>
                <a:tab pos="8256588" algn="l"/>
                <a:tab pos="8705850" algn="l"/>
                <a:tab pos="9155113" algn="l"/>
                <a:tab pos="9604375" algn="l"/>
                <a:tab pos="10053638" algn="l"/>
              </a:tabLst>
            </a:pPr>
            <a:r>
              <a:rPr lang="en-GB">
                <a:solidFill>
                  <a:srgbClr val="FF0000"/>
                </a:solidFill>
              </a:rPr>
              <a:t>Your Logo </a:t>
            </a:r>
          </a:p>
          <a:p>
            <a:pPr marL="1069975" indent="-209550" algn="ctr">
              <a:lnSpc>
                <a:spcPct val="93000"/>
              </a:lnSpc>
              <a:tabLst>
                <a:tab pos="1069975" algn="l"/>
                <a:tab pos="1517650" algn="l"/>
                <a:tab pos="1966913" algn="l"/>
                <a:tab pos="2416175" algn="l"/>
                <a:tab pos="2865438" algn="l"/>
                <a:tab pos="3314700" algn="l"/>
                <a:tab pos="3763963" algn="l"/>
                <a:tab pos="4213225" algn="l"/>
                <a:tab pos="4662488" algn="l"/>
                <a:tab pos="5111750" algn="l"/>
                <a:tab pos="5561013" algn="l"/>
                <a:tab pos="6010275" algn="l"/>
                <a:tab pos="6459538" algn="l"/>
                <a:tab pos="6908800" algn="l"/>
                <a:tab pos="7358063" algn="l"/>
                <a:tab pos="7807325" algn="l"/>
                <a:tab pos="8256588" algn="l"/>
                <a:tab pos="8705850" algn="l"/>
                <a:tab pos="9155113" algn="l"/>
                <a:tab pos="9604375" algn="l"/>
                <a:tab pos="10053638" algn="l"/>
              </a:tabLst>
            </a:pPr>
            <a:r>
              <a:rPr lang="en-GB">
                <a:solidFill>
                  <a:srgbClr val="FF0000"/>
                </a:solidFill>
              </a:rPr>
              <a:t>Goes Here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dirty="0" smtClean="0"/>
              <a:t>DDD Ireland – http://www.dddireland.com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dirty="0" smtClean="0"/>
              <a:t>Saturday 3</a:t>
            </a:r>
            <a:r>
              <a:rPr lang="en-GB" baseline="30000" dirty="0" smtClean="0"/>
              <a:t>rd</a:t>
            </a:r>
            <a:r>
              <a:rPr lang="en-GB" dirty="0" smtClean="0"/>
              <a:t> May 2008</a:t>
            </a:r>
          </a:p>
          <a:p>
            <a:pPr>
              <a:lnSpc>
                <a:spcPct val="100000"/>
              </a:lnSpc>
            </a:pPr>
            <a:r>
              <a:rPr lang="en-GB" dirty="0" smtClean="0"/>
              <a:t>Galway-Mayo </a:t>
            </a:r>
            <a:r>
              <a:rPr lang="en-GB" dirty="0" smtClean="0"/>
              <a:t>Institute of Technology</a:t>
            </a:r>
            <a:br>
              <a:rPr lang="en-GB" dirty="0" smtClean="0"/>
            </a:br>
            <a:r>
              <a:rPr lang="en-GB" dirty="0" smtClean="0"/>
              <a:t>Dublin Road</a:t>
            </a:r>
            <a:br>
              <a:rPr lang="en-GB" dirty="0" smtClean="0"/>
            </a:br>
            <a:r>
              <a:rPr lang="en-GB" dirty="0" smtClean="0"/>
              <a:t>Galway</a:t>
            </a:r>
            <a:br>
              <a:rPr lang="en-GB" dirty="0" smtClean="0"/>
            </a:br>
            <a:r>
              <a:rPr lang="en-GB" dirty="0" smtClean="0"/>
              <a:t>Ireland</a:t>
            </a:r>
            <a:br>
              <a:rPr lang="en-GB" dirty="0" smtClean="0"/>
            </a:br>
            <a:endParaRPr lang="en-GB" dirty="0"/>
          </a:p>
        </p:txBody>
      </p:sp>
      <p:pic>
        <p:nvPicPr>
          <p:cNvPr id="5" name="Picture 4" descr="DDDLogo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6130" y="1136631"/>
            <a:ext cx="4000528" cy="2000264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>
          <a:xfrm>
            <a:off x="1079500" y="1044575"/>
            <a:ext cx="7380288" cy="935038"/>
          </a:xfrm>
        </p:spPr>
        <p:txBody>
          <a:bodyPr/>
          <a:lstStyle/>
          <a:p>
            <a:pPr eaLnBrk="1" hangingPunct="1">
              <a:lnSpc>
                <a:spcPct val="93000"/>
              </a:lnSpc>
              <a:tabLst>
                <a:tab pos="1069975" algn="l"/>
                <a:tab pos="1338263" algn="l"/>
                <a:tab pos="1787525" algn="l"/>
                <a:tab pos="2236788" algn="l"/>
                <a:tab pos="2686050" algn="l"/>
                <a:tab pos="3135313" algn="l"/>
                <a:tab pos="3584575" algn="l"/>
                <a:tab pos="4033838" algn="l"/>
                <a:tab pos="4483100" algn="l"/>
                <a:tab pos="4932363" algn="l"/>
                <a:tab pos="5381625" algn="l"/>
                <a:tab pos="5830888" algn="l"/>
                <a:tab pos="6280150" algn="l"/>
                <a:tab pos="6729413" algn="l"/>
                <a:tab pos="7178675" algn="l"/>
                <a:tab pos="7627938" algn="l"/>
                <a:tab pos="8077200" algn="l"/>
                <a:tab pos="8526463" algn="l"/>
                <a:tab pos="8975725" algn="l"/>
                <a:tab pos="9424988" algn="l"/>
                <a:tab pos="9874250" algn="l"/>
                <a:tab pos="9877425" algn="l"/>
                <a:tab pos="10326688" algn="l"/>
                <a:tab pos="10775950" algn="l"/>
                <a:tab pos="10779125" algn="l"/>
              </a:tabLst>
            </a:pPr>
            <a:r>
              <a:rPr lang="en-GB" sz="3200" b="1" smtClean="0">
                <a:solidFill>
                  <a:srgbClr val="333366"/>
                </a:solidFill>
              </a:rPr>
              <a:t>Irish Microsoft Technology             		Conference 2008  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11156" y="2339975"/>
            <a:ext cx="8001055" cy="3725878"/>
          </a:xfrm>
        </p:spPr>
        <p:txBody>
          <a:bodyPr lIns="0" tIns="0" rIns="0" bIns="0"/>
          <a:lstStyle/>
          <a:p>
            <a:pPr algn="ctr" eaLnBrk="1" hangingPunct="1">
              <a:lnSpc>
                <a:spcPct val="93000"/>
              </a:lnSpc>
              <a:tabLst>
                <a:tab pos="422275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b="1" dirty="0" smtClean="0">
                <a:solidFill>
                  <a:srgbClr val="333366"/>
                </a:solidFill>
              </a:rPr>
              <a:t>Next Sessions</a:t>
            </a:r>
          </a:p>
          <a:p>
            <a:pPr algn="ctr" eaLnBrk="1" hangingPunct="1">
              <a:lnSpc>
                <a:spcPct val="93000"/>
              </a:lnSpc>
              <a:tabLst>
                <a:tab pos="422275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600" b="1" dirty="0" smtClean="0">
                <a:solidFill>
                  <a:srgbClr val="333366"/>
                </a:solidFill>
              </a:rPr>
              <a:t>Track 1: Using the Web Client Software Factory – Gary Short</a:t>
            </a:r>
          </a:p>
          <a:p>
            <a:pPr algn="ctr" eaLnBrk="1" hangingPunct="1">
              <a:lnSpc>
                <a:spcPct val="93000"/>
              </a:lnSpc>
              <a:tabLst>
                <a:tab pos="422275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600" b="1" dirty="0" smtClean="0">
                <a:solidFill>
                  <a:srgbClr val="333366"/>
                </a:solidFill>
              </a:rPr>
              <a:t>Track 2: XNA Ireland: The Challenge – Phil Bourke</a:t>
            </a:r>
          </a:p>
          <a:p>
            <a:pPr algn="ctr" eaLnBrk="1" hangingPunct="1">
              <a:lnSpc>
                <a:spcPct val="93000"/>
              </a:lnSpc>
              <a:tabLst>
                <a:tab pos="422275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600" b="1" dirty="0" smtClean="0">
                <a:solidFill>
                  <a:srgbClr val="333366"/>
                </a:solidFill>
              </a:rPr>
              <a:t>Track 3: Using XML Web Services to manage external SQL Data Interfaces – Alan Crowley</a:t>
            </a:r>
          </a:p>
          <a:p>
            <a:pPr algn="ctr" eaLnBrk="1" hangingPunct="1">
              <a:lnSpc>
                <a:spcPct val="93000"/>
              </a:lnSpc>
              <a:tabLst>
                <a:tab pos="422275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600" b="1" dirty="0" smtClean="0">
                <a:solidFill>
                  <a:srgbClr val="333366"/>
                </a:solidFill>
              </a:rPr>
              <a:t>Track 4: </a:t>
            </a:r>
            <a:r>
              <a:rPr lang="en-GB" sz="2600" b="1" dirty="0" err="1" smtClean="0">
                <a:solidFill>
                  <a:srgbClr val="333366"/>
                </a:solidFill>
              </a:rPr>
              <a:t>PowerShell</a:t>
            </a:r>
            <a:r>
              <a:rPr lang="en-GB" sz="2600" b="1" dirty="0" smtClean="0">
                <a:solidFill>
                  <a:srgbClr val="333366"/>
                </a:solidFill>
              </a:rPr>
              <a:t> and WMI – Thomas Lee</a:t>
            </a:r>
          </a:p>
        </p:txBody>
      </p:sp>
      <p:sp>
        <p:nvSpPr>
          <p:cNvPr id="14341" name="Text Box 6"/>
          <p:cNvSpPr txBox="1">
            <a:spLocks noChangeArrowheads="1"/>
          </p:cNvSpPr>
          <p:nvPr/>
        </p:nvSpPr>
        <p:spPr bwMode="auto">
          <a:xfrm>
            <a:off x="431800" y="179388"/>
            <a:ext cx="2233613" cy="5111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069975" indent="-209550" algn="ctr">
              <a:lnSpc>
                <a:spcPct val="93000"/>
              </a:lnSpc>
              <a:tabLst>
                <a:tab pos="1069975" algn="l"/>
                <a:tab pos="1517650" algn="l"/>
                <a:tab pos="1966913" algn="l"/>
                <a:tab pos="2416175" algn="l"/>
                <a:tab pos="2865438" algn="l"/>
                <a:tab pos="3314700" algn="l"/>
                <a:tab pos="3763963" algn="l"/>
                <a:tab pos="4213225" algn="l"/>
                <a:tab pos="4662488" algn="l"/>
                <a:tab pos="5111750" algn="l"/>
                <a:tab pos="5561013" algn="l"/>
                <a:tab pos="6010275" algn="l"/>
                <a:tab pos="6459538" algn="l"/>
                <a:tab pos="6908800" algn="l"/>
                <a:tab pos="7358063" algn="l"/>
                <a:tab pos="7807325" algn="l"/>
                <a:tab pos="8256588" algn="l"/>
                <a:tab pos="8705850" algn="l"/>
                <a:tab pos="9155113" algn="l"/>
                <a:tab pos="9604375" algn="l"/>
                <a:tab pos="10053638" algn="l"/>
              </a:tabLst>
            </a:pPr>
            <a:r>
              <a:rPr lang="en-GB">
                <a:solidFill>
                  <a:srgbClr val="FF0000"/>
                </a:solidFill>
              </a:rPr>
              <a:t>Your Logo </a:t>
            </a:r>
          </a:p>
          <a:p>
            <a:pPr marL="1069975" indent="-209550" algn="ctr">
              <a:lnSpc>
                <a:spcPct val="93000"/>
              </a:lnSpc>
              <a:tabLst>
                <a:tab pos="1069975" algn="l"/>
                <a:tab pos="1517650" algn="l"/>
                <a:tab pos="1966913" algn="l"/>
                <a:tab pos="2416175" algn="l"/>
                <a:tab pos="2865438" algn="l"/>
                <a:tab pos="3314700" algn="l"/>
                <a:tab pos="3763963" algn="l"/>
                <a:tab pos="4213225" algn="l"/>
                <a:tab pos="4662488" algn="l"/>
                <a:tab pos="5111750" algn="l"/>
                <a:tab pos="5561013" algn="l"/>
                <a:tab pos="6010275" algn="l"/>
                <a:tab pos="6459538" algn="l"/>
                <a:tab pos="6908800" algn="l"/>
                <a:tab pos="7358063" algn="l"/>
                <a:tab pos="7807325" algn="l"/>
                <a:tab pos="8256588" algn="l"/>
                <a:tab pos="8705850" algn="l"/>
                <a:tab pos="9155113" algn="l"/>
                <a:tab pos="9604375" algn="l"/>
                <a:tab pos="10053638" algn="l"/>
              </a:tabLst>
            </a:pPr>
            <a:r>
              <a:rPr lang="en-GB">
                <a:solidFill>
                  <a:srgbClr val="FF0000"/>
                </a:solidFill>
              </a:rPr>
              <a:t>Goes Here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>
          <a:xfrm>
            <a:off x="360363" y="684213"/>
            <a:ext cx="9359900" cy="863600"/>
          </a:xfrm>
        </p:spPr>
        <p:txBody>
          <a:bodyPr/>
          <a:lstStyle/>
          <a:p>
            <a:pPr eaLnBrk="1" hangingPunct="1">
              <a:lnSpc>
                <a:spcPct val="93000"/>
              </a:lnSpc>
              <a:tabLst>
                <a:tab pos="1069975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1775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431338" algn="l"/>
                <a:tab pos="9880600" algn="l"/>
              </a:tabLst>
            </a:pPr>
            <a:r>
              <a:rPr lang="en-GB" b="1" dirty="0" smtClean="0">
                <a:solidFill>
                  <a:srgbClr val="333366"/>
                </a:solidFill>
              </a:rPr>
              <a:t>Agenda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79500" y="1388963"/>
            <a:ext cx="8640763" cy="6110752"/>
          </a:xfrm>
        </p:spPr>
        <p:txBody>
          <a:bodyPr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3000" dirty="0" smtClean="0">
                <a:solidFill>
                  <a:srgbClr val="333366"/>
                </a:solidFill>
              </a:rPr>
              <a:t>Overview and Availability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3000" dirty="0" smtClean="0">
                <a:solidFill>
                  <a:srgbClr val="333366"/>
                </a:solidFill>
              </a:rPr>
              <a:t>Architecture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3000" dirty="0" smtClean="0">
                <a:solidFill>
                  <a:srgbClr val="333366"/>
                </a:solidFill>
              </a:rPr>
              <a:t>Administration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3000" dirty="0" smtClean="0">
                <a:solidFill>
                  <a:srgbClr val="333366"/>
                </a:solidFill>
              </a:rPr>
              <a:t>Configuration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3000" dirty="0" smtClean="0">
                <a:solidFill>
                  <a:srgbClr val="333366"/>
                </a:solidFill>
              </a:rPr>
              <a:t>Componentization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3000" dirty="0" smtClean="0">
                <a:solidFill>
                  <a:srgbClr val="333366"/>
                </a:solidFill>
              </a:rPr>
              <a:t>Extensibility Model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3000" dirty="0" smtClean="0">
                <a:solidFill>
                  <a:srgbClr val="333366"/>
                </a:solidFill>
              </a:rPr>
              <a:t>Troubleshooting and Diagnostics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3000" dirty="0" smtClean="0">
                <a:solidFill>
                  <a:srgbClr val="333366"/>
                </a:solidFill>
              </a:rPr>
              <a:t>Conclusions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3000" dirty="0" smtClean="0">
                <a:solidFill>
                  <a:srgbClr val="333366"/>
                </a:solidFill>
              </a:rPr>
              <a:t>Questions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3000" dirty="0" smtClean="0">
                <a:solidFill>
                  <a:srgbClr val="333366"/>
                </a:solidFill>
              </a:rPr>
              <a:t>Resources</a:t>
            </a:r>
          </a:p>
          <a:p>
            <a:pPr eaLnBrk="1" hangingPunct="1">
              <a:lnSpc>
                <a:spcPct val="93000"/>
              </a:lnSpc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en-GB" dirty="0" smtClean="0">
              <a:solidFill>
                <a:srgbClr val="333366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684213"/>
            <a:ext cx="9180513" cy="863600"/>
          </a:xfrm>
        </p:spPr>
        <p:txBody>
          <a:bodyPr/>
          <a:lstStyle/>
          <a:p>
            <a:pPr eaLnBrk="1" hangingPunct="1">
              <a:lnSpc>
                <a:spcPct val="93000"/>
              </a:lnSpc>
              <a:tabLst>
                <a:tab pos="1069975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1775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431338" algn="l"/>
                <a:tab pos="9880600" algn="l"/>
              </a:tabLst>
            </a:pPr>
            <a:r>
              <a:rPr lang="en-GB" b="1" dirty="0" smtClean="0">
                <a:solidFill>
                  <a:srgbClr val="333366"/>
                </a:solidFill>
              </a:rPr>
              <a:t>Overview</a:t>
            </a: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900113" y="2160588"/>
            <a:ext cx="8820150" cy="4933950"/>
          </a:xfrm>
        </p:spPr>
        <p:txBody>
          <a:bodyPr/>
          <a:lstStyle/>
          <a:p>
            <a:pPr marL="0" indent="0" eaLnBrk="1" hangingPunct="1">
              <a:lnSpc>
                <a:spcPct val="93000"/>
              </a:lnSpc>
              <a:tabLst>
                <a:tab pos="23813" algn="l"/>
                <a:tab pos="473075" algn="l"/>
                <a:tab pos="922338" algn="l"/>
                <a:tab pos="1371600" algn="l"/>
                <a:tab pos="1820863" algn="l"/>
                <a:tab pos="2270125" algn="l"/>
                <a:tab pos="2719388" algn="l"/>
                <a:tab pos="3168650" algn="l"/>
                <a:tab pos="3617913" algn="l"/>
                <a:tab pos="4067175" algn="l"/>
                <a:tab pos="4516438" algn="l"/>
                <a:tab pos="4965700" algn="l"/>
                <a:tab pos="5414963" algn="l"/>
                <a:tab pos="5864225" algn="l"/>
                <a:tab pos="6313488" algn="l"/>
                <a:tab pos="6762750" algn="l"/>
                <a:tab pos="7212013" algn="l"/>
                <a:tab pos="7661275" algn="l"/>
                <a:tab pos="8110538" algn="l"/>
                <a:tab pos="8559800" algn="l"/>
                <a:tab pos="8686800" algn="l"/>
              </a:tabLst>
            </a:pPr>
            <a:r>
              <a:rPr lang="en-GB" dirty="0" smtClean="0">
                <a:solidFill>
                  <a:srgbClr val="333366"/>
                </a:solidFill>
              </a:rPr>
              <a:t> Most significant release of IIS since IIS 1.0</a:t>
            </a:r>
          </a:p>
          <a:p>
            <a:pPr marL="0" indent="0" eaLnBrk="1" hangingPunct="1">
              <a:lnSpc>
                <a:spcPct val="93000"/>
              </a:lnSpc>
              <a:tabLst>
                <a:tab pos="23813" algn="l"/>
                <a:tab pos="473075" algn="l"/>
                <a:tab pos="922338" algn="l"/>
                <a:tab pos="1371600" algn="l"/>
                <a:tab pos="1820863" algn="l"/>
                <a:tab pos="2270125" algn="l"/>
                <a:tab pos="2719388" algn="l"/>
                <a:tab pos="3168650" algn="l"/>
                <a:tab pos="3617913" algn="l"/>
                <a:tab pos="4067175" algn="l"/>
                <a:tab pos="4516438" algn="l"/>
                <a:tab pos="4965700" algn="l"/>
                <a:tab pos="5414963" algn="l"/>
                <a:tab pos="5864225" algn="l"/>
                <a:tab pos="6313488" algn="l"/>
                <a:tab pos="6762750" algn="l"/>
                <a:tab pos="7212013" algn="l"/>
                <a:tab pos="7661275" algn="l"/>
                <a:tab pos="8110538" algn="l"/>
                <a:tab pos="8559800" algn="l"/>
                <a:tab pos="8686800" algn="l"/>
              </a:tabLst>
            </a:pPr>
            <a:r>
              <a:rPr lang="en-GB" dirty="0" smtClean="0">
                <a:solidFill>
                  <a:srgbClr val="333366"/>
                </a:solidFill>
              </a:rPr>
              <a:t> Available on Windows Vista and Windows  Server 2008</a:t>
            </a:r>
          </a:p>
          <a:p>
            <a:pPr marL="0" indent="0" eaLnBrk="1" hangingPunct="1">
              <a:lnSpc>
                <a:spcPct val="93000"/>
              </a:lnSpc>
              <a:tabLst>
                <a:tab pos="23813" algn="l"/>
                <a:tab pos="473075" algn="l"/>
                <a:tab pos="922338" algn="l"/>
                <a:tab pos="1371600" algn="l"/>
                <a:tab pos="1820863" algn="l"/>
                <a:tab pos="2270125" algn="l"/>
                <a:tab pos="2719388" algn="l"/>
                <a:tab pos="3168650" algn="l"/>
                <a:tab pos="3617913" algn="l"/>
                <a:tab pos="4067175" algn="l"/>
                <a:tab pos="4516438" algn="l"/>
                <a:tab pos="4965700" algn="l"/>
                <a:tab pos="5414963" algn="l"/>
                <a:tab pos="5864225" algn="l"/>
                <a:tab pos="6313488" algn="l"/>
                <a:tab pos="6762750" algn="l"/>
                <a:tab pos="7212013" algn="l"/>
                <a:tab pos="7661275" algn="l"/>
                <a:tab pos="8110538" algn="l"/>
                <a:tab pos="8559800" algn="l"/>
                <a:tab pos="8686800" algn="l"/>
              </a:tabLst>
            </a:pPr>
            <a:r>
              <a:rPr lang="en-GB" dirty="0" smtClean="0">
                <a:solidFill>
                  <a:srgbClr val="333366"/>
                </a:solidFill>
              </a:rPr>
              <a:t> First time development and server platform versions of IIS aligned</a:t>
            </a:r>
          </a:p>
          <a:p>
            <a:pPr marL="0" indent="0" eaLnBrk="1" hangingPunct="1">
              <a:lnSpc>
                <a:spcPct val="93000"/>
              </a:lnSpc>
              <a:tabLst>
                <a:tab pos="23813" algn="l"/>
                <a:tab pos="473075" algn="l"/>
                <a:tab pos="922338" algn="l"/>
                <a:tab pos="1371600" algn="l"/>
                <a:tab pos="1820863" algn="l"/>
                <a:tab pos="2270125" algn="l"/>
                <a:tab pos="2719388" algn="l"/>
                <a:tab pos="3168650" algn="l"/>
                <a:tab pos="3617913" algn="l"/>
                <a:tab pos="4067175" algn="l"/>
                <a:tab pos="4516438" algn="l"/>
                <a:tab pos="4965700" algn="l"/>
                <a:tab pos="5414963" algn="l"/>
                <a:tab pos="5864225" algn="l"/>
                <a:tab pos="6313488" algn="l"/>
                <a:tab pos="6762750" algn="l"/>
                <a:tab pos="7212013" algn="l"/>
                <a:tab pos="7661275" algn="l"/>
                <a:tab pos="8110538" algn="l"/>
                <a:tab pos="8559800" algn="l"/>
                <a:tab pos="8686800" algn="l"/>
              </a:tabLst>
            </a:pPr>
            <a:r>
              <a:rPr lang="en-GB" dirty="0" smtClean="0">
                <a:solidFill>
                  <a:srgbClr val="333366"/>
                </a:solidFill>
              </a:rPr>
              <a:t> </a:t>
            </a:r>
            <a:r>
              <a:rPr lang="en-GB" dirty="0" err="1" smtClean="0">
                <a:solidFill>
                  <a:srgbClr val="333366"/>
                </a:solidFill>
              </a:rPr>
              <a:t>ASP.Net</a:t>
            </a:r>
            <a:r>
              <a:rPr lang="en-GB" dirty="0" smtClean="0">
                <a:solidFill>
                  <a:srgbClr val="333366"/>
                </a:solidFill>
              </a:rPr>
              <a:t> Integrated Pipeline</a:t>
            </a:r>
          </a:p>
          <a:p>
            <a:pPr marL="431800" lvl="1" indent="0" eaLnBrk="1" hangingPunct="1">
              <a:lnSpc>
                <a:spcPct val="93000"/>
              </a:lnSpc>
              <a:tabLst>
                <a:tab pos="23813" algn="l"/>
                <a:tab pos="473075" algn="l"/>
                <a:tab pos="922338" algn="l"/>
                <a:tab pos="1371600" algn="l"/>
                <a:tab pos="1820863" algn="l"/>
                <a:tab pos="2270125" algn="l"/>
                <a:tab pos="2719388" algn="l"/>
                <a:tab pos="3168650" algn="l"/>
                <a:tab pos="3617913" algn="l"/>
                <a:tab pos="4067175" algn="l"/>
                <a:tab pos="4516438" algn="l"/>
                <a:tab pos="4965700" algn="l"/>
                <a:tab pos="5414963" algn="l"/>
                <a:tab pos="5864225" algn="l"/>
                <a:tab pos="6313488" algn="l"/>
                <a:tab pos="6762750" algn="l"/>
                <a:tab pos="7212013" algn="l"/>
                <a:tab pos="7661275" algn="l"/>
                <a:tab pos="8110538" algn="l"/>
                <a:tab pos="8559800" algn="l"/>
                <a:tab pos="8686800" algn="l"/>
              </a:tabLst>
            </a:pPr>
            <a:r>
              <a:rPr lang="en-GB" dirty="0" smtClean="0">
                <a:solidFill>
                  <a:srgbClr val="333366"/>
                </a:solidFill>
              </a:rPr>
              <a:t>New extensibility model</a:t>
            </a:r>
          </a:p>
          <a:p>
            <a:pPr marL="431800" lvl="1" indent="0" eaLnBrk="1" hangingPunct="1">
              <a:lnSpc>
                <a:spcPct val="93000"/>
              </a:lnSpc>
              <a:tabLst>
                <a:tab pos="23813" algn="l"/>
                <a:tab pos="473075" algn="l"/>
                <a:tab pos="922338" algn="l"/>
                <a:tab pos="1371600" algn="l"/>
                <a:tab pos="1820863" algn="l"/>
                <a:tab pos="2270125" algn="l"/>
                <a:tab pos="2719388" algn="l"/>
                <a:tab pos="3168650" algn="l"/>
                <a:tab pos="3617913" algn="l"/>
                <a:tab pos="4067175" algn="l"/>
                <a:tab pos="4516438" algn="l"/>
                <a:tab pos="4965700" algn="l"/>
                <a:tab pos="5414963" algn="l"/>
                <a:tab pos="5864225" algn="l"/>
                <a:tab pos="6313488" algn="l"/>
                <a:tab pos="6762750" algn="l"/>
                <a:tab pos="7212013" algn="l"/>
                <a:tab pos="7661275" algn="l"/>
                <a:tab pos="8110538" algn="l"/>
                <a:tab pos="8559800" algn="l"/>
                <a:tab pos="8686800" algn="l"/>
              </a:tabLst>
            </a:pPr>
            <a:r>
              <a:rPr lang="en-GB" dirty="0" smtClean="0">
                <a:solidFill>
                  <a:srgbClr val="333366"/>
                </a:solidFill>
              </a:rPr>
              <a:t>Expanded Productivity Support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Availability in Vista SKUs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dirty="0" smtClean="0"/>
              <a:t>Not Available in Vista Home Basic</a:t>
            </a:r>
          </a:p>
          <a:p>
            <a:pPr>
              <a:lnSpc>
                <a:spcPct val="100000"/>
              </a:lnSpc>
            </a:pPr>
            <a:r>
              <a:rPr lang="en-GB" dirty="0" smtClean="0"/>
              <a:t>Parts Available in Vista Home Premium</a:t>
            </a:r>
          </a:p>
          <a:p>
            <a:pPr lvl="1">
              <a:lnSpc>
                <a:spcPct val="100000"/>
              </a:lnSpc>
            </a:pPr>
            <a:r>
              <a:rPr lang="en-GB" dirty="0" smtClean="0"/>
              <a:t>No FTP Server, Advanced Web Authentication and Authorization, no Remote Administration</a:t>
            </a:r>
          </a:p>
          <a:p>
            <a:pPr lvl="1">
              <a:lnSpc>
                <a:spcPct val="100000"/>
              </a:lnSpc>
            </a:pPr>
            <a:r>
              <a:rPr lang="en-GB" dirty="0" smtClean="0"/>
              <a:t>Simultaneous Request Limit = 3</a:t>
            </a:r>
          </a:p>
          <a:p>
            <a:pPr>
              <a:lnSpc>
                <a:spcPct val="100000"/>
              </a:lnSpc>
            </a:pPr>
            <a:r>
              <a:rPr lang="en-GB" dirty="0" smtClean="0"/>
              <a:t>All elements of IIS7 found in Windows Server 2008 are available in the Vista Pro SKUs (Business, Enterprise and Ultimate) with the exception of Remote Administration</a:t>
            </a: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IIS 6 Architecture</a:t>
            </a:r>
            <a:endParaRPr lang="en-GB" dirty="0"/>
          </a:p>
        </p:txBody>
      </p:sp>
      <p:sp>
        <p:nvSpPr>
          <p:cNvPr id="4" name="Rounded Rectangle 3"/>
          <p:cNvSpPr/>
          <p:nvPr/>
        </p:nvSpPr>
        <p:spPr>
          <a:xfrm>
            <a:off x="325404" y="1779573"/>
            <a:ext cx="3000396" cy="5429288"/>
          </a:xfrm>
          <a:prstGeom prst="round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Rounded Rectangle 4"/>
          <p:cNvSpPr/>
          <p:nvPr/>
        </p:nvSpPr>
        <p:spPr>
          <a:xfrm>
            <a:off x="539718" y="1922449"/>
            <a:ext cx="2571768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Authentication</a:t>
            </a:r>
            <a:endParaRPr lang="en-GB" dirty="0"/>
          </a:p>
        </p:txBody>
      </p:sp>
      <p:sp>
        <p:nvSpPr>
          <p:cNvPr id="6" name="Rounded Rectangle 5"/>
          <p:cNvSpPr/>
          <p:nvPr/>
        </p:nvSpPr>
        <p:spPr>
          <a:xfrm>
            <a:off x="396842" y="2422515"/>
            <a:ext cx="1000132" cy="357190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NTLM</a:t>
            </a:r>
            <a:endParaRPr lang="en-GB" dirty="0"/>
          </a:p>
        </p:txBody>
      </p:sp>
      <p:sp>
        <p:nvSpPr>
          <p:cNvPr id="7" name="Rounded Rectangle 6"/>
          <p:cNvSpPr/>
          <p:nvPr/>
        </p:nvSpPr>
        <p:spPr>
          <a:xfrm>
            <a:off x="1468412" y="2422515"/>
            <a:ext cx="785818" cy="357190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Basic</a:t>
            </a:r>
            <a:endParaRPr lang="en-GB" dirty="0"/>
          </a:p>
        </p:txBody>
      </p:sp>
      <p:sp>
        <p:nvSpPr>
          <p:cNvPr id="8" name="Rounded Rectangle 7"/>
          <p:cNvSpPr/>
          <p:nvPr/>
        </p:nvSpPr>
        <p:spPr>
          <a:xfrm>
            <a:off x="2325668" y="2422515"/>
            <a:ext cx="785818" cy="357190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Anon</a:t>
            </a:r>
            <a:endParaRPr lang="en-GB" dirty="0"/>
          </a:p>
        </p:txBody>
      </p:sp>
      <p:sp>
        <p:nvSpPr>
          <p:cNvPr id="9" name="Rounded Rectangle 8"/>
          <p:cNvSpPr/>
          <p:nvPr/>
        </p:nvSpPr>
        <p:spPr>
          <a:xfrm>
            <a:off x="468280" y="3065457"/>
            <a:ext cx="1500198" cy="25717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r>
              <a:rPr lang="en-GB" dirty="0" smtClean="0"/>
              <a:t>Determine Handler</a:t>
            </a:r>
            <a:endParaRPr lang="en-GB" dirty="0"/>
          </a:p>
        </p:txBody>
      </p:sp>
      <p:sp>
        <p:nvSpPr>
          <p:cNvPr id="10" name="Rounded Rectangle 9"/>
          <p:cNvSpPr/>
          <p:nvPr/>
        </p:nvSpPr>
        <p:spPr>
          <a:xfrm>
            <a:off x="2254230" y="3065457"/>
            <a:ext cx="928694" cy="428628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CGI</a:t>
            </a:r>
            <a:endParaRPr lang="en-GB" dirty="0"/>
          </a:p>
        </p:txBody>
      </p:sp>
      <p:sp>
        <p:nvSpPr>
          <p:cNvPr id="11" name="Rounded Rectangle 10"/>
          <p:cNvSpPr/>
          <p:nvPr/>
        </p:nvSpPr>
        <p:spPr>
          <a:xfrm>
            <a:off x="2039916" y="3708399"/>
            <a:ext cx="1143008" cy="1071570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r>
              <a:rPr lang="en-GB" dirty="0" smtClean="0"/>
              <a:t>Static File</a:t>
            </a:r>
            <a:endParaRPr lang="en-GB" dirty="0"/>
          </a:p>
        </p:txBody>
      </p:sp>
      <p:sp>
        <p:nvSpPr>
          <p:cNvPr id="12" name="Rounded Rectangle 11"/>
          <p:cNvSpPr/>
          <p:nvPr/>
        </p:nvSpPr>
        <p:spPr>
          <a:xfrm>
            <a:off x="2039916" y="5072074"/>
            <a:ext cx="928694" cy="428628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ISAPI</a:t>
            </a:r>
            <a:endParaRPr lang="en-GB" dirty="0"/>
          </a:p>
        </p:txBody>
      </p:sp>
      <p:sp>
        <p:nvSpPr>
          <p:cNvPr id="13" name="Rounded Rectangle 12"/>
          <p:cNvSpPr/>
          <p:nvPr/>
        </p:nvSpPr>
        <p:spPr>
          <a:xfrm>
            <a:off x="539718" y="6137291"/>
            <a:ext cx="2571768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Send Response</a:t>
            </a:r>
            <a:endParaRPr lang="en-GB" dirty="0"/>
          </a:p>
        </p:txBody>
      </p:sp>
      <p:sp>
        <p:nvSpPr>
          <p:cNvPr id="14" name="Rounded Rectangle 13"/>
          <p:cNvSpPr/>
          <p:nvPr/>
        </p:nvSpPr>
        <p:spPr>
          <a:xfrm>
            <a:off x="1611288" y="6708795"/>
            <a:ext cx="1357322" cy="285752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Compress</a:t>
            </a:r>
            <a:endParaRPr lang="en-GB" dirty="0"/>
          </a:p>
        </p:txBody>
      </p:sp>
      <p:sp>
        <p:nvSpPr>
          <p:cNvPr id="15" name="Rounded Rectangle 14"/>
          <p:cNvSpPr/>
          <p:nvPr/>
        </p:nvSpPr>
        <p:spPr>
          <a:xfrm>
            <a:off x="539718" y="6708795"/>
            <a:ext cx="785818" cy="285752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Log</a:t>
            </a:r>
            <a:endParaRPr lang="en-GB" dirty="0"/>
          </a:p>
        </p:txBody>
      </p:sp>
      <p:sp>
        <p:nvSpPr>
          <p:cNvPr id="16" name="Rounded Rectangle 15"/>
          <p:cNvSpPr/>
          <p:nvPr/>
        </p:nvSpPr>
        <p:spPr>
          <a:xfrm>
            <a:off x="4071934" y="4708531"/>
            <a:ext cx="1357322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ASP.Net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071934" y="5494349"/>
            <a:ext cx="1357322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PHP</a:t>
            </a:r>
            <a:endParaRPr lang="en-GB" dirty="0"/>
          </a:p>
        </p:txBody>
      </p:sp>
      <p:cxnSp>
        <p:nvCxnSpPr>
          <p:cNvPr id="18" name="Straight Arrow Connector 17"/>
          <p:cNvCxnSpPr>
            <a:stCxn id="12" idx="3"/>
            <a:endCxn id="16" idx="1"/>
          </p:cNvCxnSpPr>
          <p:nvPr/>
        </p:nvCxnSpPr>
        <p:spPr>
          <a:xfrm flipV="1">
            <a:off x="2968610" y="4958564"/>
            <a:ext cx="1103324" cy="327824"/>
          </a:xfrm>
          <a:prstGeom prst="straightConnector1">
            <a:avLst/>
          </a:prstGeom>
          <a:ln w="69850">
            <a:solidFill>
              <a:schemeClr val="tx2"/>
            </a:solidFill>
            <a:tailEnd type="arrow"/>
          </a:ln>
          <a:scene3d>
            <a:camera prst="orthographicFront"/>
            <a:lightRig rig="threePt" dir="t"/>
          </a:scene3d>
          <a:sp3d extrusionH="63500" prstMaterial="plastic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2" idx="3"/>
            <a:endCxn id="17" idx="1"/>
          </p:cNvCxnSpPr>
          <p:nvPr/>
        </p:nvCxnSpPr>
        <p:spPr>
          <a:xfrm>
            <a:off x="2968610" y="5286388"/>
            <a:ext cx="1103324" cy="457994"/>
          </a:xfrm>
          <a:prstGeom prst="straightConnector1">
            <a:avLst/>
          </a:prstGeom>
          <a:ln w="69850">
            <a:solidFill>
              <a:schemeClr val="tx2"/>
            </a:solidFill>
            <a:tailEnd type="arrow"/>
          </a:ln>
          <a:scene3d>
            <a:camera prst="orthographicFront"/>
            <a:lightRig rig="threePt" dir="t"/>
          </a:scene3d>
          <a:sp3d extrusionH="63500" prstMaterial="plastic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5786446" y="2565391"/>
            <a:ext cx="3071834" cy="40068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Aspnet_isapi.dll</a:t>
            </a:r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/>
          </a:p>
        </p:txBody>
      </p:sp>
      <p:sp>
        <p:nvSpPr>
          <p:cNvPr id="21" name="Rounded Rectangle 20"/>
          <p:cNvSpPr/>
          <p:nvPr/>
        </p:nvSpPr>
        <p:spPr>
          <a:xfrm>
            <a:off x="5969006" y="3136895"/>
            <a:ext cx="2500330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Authentication</a:t>
            </a:r>
            <a:endParaRPr lang="en-GB" dirty="0"/>
          </a:p>
        </p:txBody>
      </p:sp>
      <p:sp>
        <p:nvSpPr>
          <p:cNvPr id="22" name="Rounded Rectangle 21"/>
          <p:cNvSpPr/>
          <p:nvPr/>
        </p:nvSpPr>
        <p:spPr>
          <a:xfrm>
            <a:off x="5969006" y="3779837"/>
            <a:ext cx="928694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Forms</a:t>
            </a:r>
            <a:endParaRPr lang="en-GB" dirty="0"/>
          </a:p>
        </p:txBody>
      </p:sp>
      <p:sp>
        <p:nvSpPr>
          <p:cNvPr id="23" name="Rounded Rectangle 22"/>
          <p:cNvSpPr/>
          <p:nvPr/>
        </p:nvSpPr>
        <p:spPr>
          <a:xfrm>
            <a:off x="7397766" y="3779837"/>
            <a:ext cx="1285884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Windows</a:t>
            </a:r>
            <a:endParaRPr lang="en-GB" dirty="0"/>
          </a:p>
        </p:txBody>
      </p:sp>
      <p:sp>
        <p:nvSpPr>
          <p:cNvPr id="24" name="Rounded Rectangle 23"/>
          <p:cNvSpPr/>
          <p:nvPr/>
        </p:nvSpPr>
        <p:spPr>
          <a:xfrm>
            <a:off x="5929322" y="4572008"/>
            <a:ext cx="1428760" cy="16430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r>
              <a:rPr lang="en-GB" dirty="0" smtClean="0"/>
              <a:t>Map Handler</a:t>
            </a:r>
            <a:endParaRPr lang="en-GB" dirty="0"/>
          </a:p>
        </p:txBody>
      </p:sp>
      <p:sp>
        <p:nvSpPr>
          <p:cNvPr id="25" name="Rounded Rectangle 24"/>
          <p:cNvSpPr/>
          <p:nvPr/>
        </p:nvSpPr>
        <p:spPr>
          <a:xfrm>
            <a:off x="7572396" y="4637093"/>
            <a:ext cx="1214446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ASPX</a:t>
            </a:r>
            <a:endParaRPr lang="en-GB" dirty="0"/>
          </a:p>
        </p:txBody>
      </p:sp>
      <p:sp>
        <p:nvSpPr>
          <p:cNvPr id="26" name="Rounded Rectangle 25"/>
          <p:cNvSpPr/>
          <p:nvPr/>
        </p:nvSpPr>
        <p:spPr>
          <a:xfrm>
            <a:off x="7572396" y="5214950"/>
            <a:ext cx="1214446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Trace</a:t>
            </a:r>
            <a:endParaRPr lang="en-GB" dirty="0"/>
          </a:p>
        </p:txBody>
      </p:sp>
      <p:sp>
        <p:nvSpPr>
          <p:cNvPr id="27" name="Rounded Rectangle 26"/>
          <p:cNvSpPr/>
          <p:nvPr/>
        </p:nvSpPr>
        <p:spPr>
          <a:xfrm>
            <a:off x="7572396" y="5786454"/>
            <a:ext cx="1214446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...</a:t>
            </a:r>
            <a:endParaRPr lang="en-GB" dirty="0"/>
          </a:p>
        </p:txBody>
      </p:sp>
      <p:sp>
        <p:nvSpPr>
          <p:cNvPr id="28" name="TextBox 27"/>
          <p:cNvSpPr txBox="1"/>
          <p:nvPr/>
        </p:nvSpPr>
        <p:spPr>
          <a:xfrm>
            <a:off x="6500826" y="4071942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...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500826" y="6202940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...</a:t>
            </a:r>
            <a:endParaRPr lang="en-GB" dirty="0">
              <a:solidFill>
                <a:schemeClr val="bg1"/>
              </a:solidFill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 flipV="1">
            <a:off x="7072330" y="4786322"/>
            <a:ext cx="785818" cy="642942"/>
          </a:xfrm>
          <a:prstGeom prst="straightConnector1">
            <a:avLst/>
          </a:prstGeom>
          <a:ln w="127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V="1">
            <a:off x="7072330" y="5357826"/>
            <a:ext cx="785818" cy="71438"/>
          </a:xfrm>
          <a:prstGeom prst="straightConnector1">
            <a:avLst/>
          </a:prstGeom>
          <a:ln w="127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7072330" y="5429264"/>
            <a:ext cx="857256" cy="571504"/>
          </a:xfrm>
          <a:prstGeom prst="straightConnector1">
            <a:avLst/>
          </a:prstGeom>
          <a:ln w="127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214282" y="1285859"/>
            <a:ext cx="9683814" cy="4708555"/>
          </a:xfrm>
          <a:prstGeom prst="roundRect">
            <a:avLst/>
          </a:prstGeom>
          <a:solidFill>
            <a:schemeClr val="tx2"/>
          </a:solidFill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w3wp.exe</a:t>
            </a:r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</p:txBody>
      </p:sp>
      <p:sp>
        <p:nvSpPr>
          <p:cNvPr id="8" name="Rounded Rectangle 7"/>
          <p:cNvSpPr/>
          <p:nvPr/>
        </p:nvSpPr>
        <p:spPr>
          <a:xfrm>
            <a:off x="357157" y="1571611"/>
            <a:ext cx="4921283" cy="42297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Handlers</a:t>
            </a:r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IIS6 Request Handling</a:t>
            </a:r>
            <a:endParaRPr lang="en-GB" dirty="0"/>
          </a:p>
        </p:txBody>
      </p:sp>
      <p:sp>
        <p:nvSpPr>
          <p:cNvPr id="7" name="Rounded Rectangle 6"/>
          <p:cNvSpPr/>
          <p:nvPr/>
        </p:nvSpPr>
        <p:spPr>
          <a:xfrm>
            <a:off x="214282" y="6099945"/>
            <a:ext cx="9683814" cy="894602"/>
          </a:xfrm>
          <a:prstGeom prst="roundRect">
            <a:avLst/>
          </a:prstGeom>
          <a:solidFill>
            <a:schemeClr val="tx2"/>
          </a:solidFill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http.sys</a:t>
            </a:r>
            <a:endParaRPr lang="en-GB" dirty="0"/>
          </a:p>
        </p:txBody>
      </p:sp>
      <p:sp>
        <p:nvSpPr>
          <p:cNvPr id="9" name="Rounded Rectangle 8"/>
          <p:cNvSpPr/>
          <p:nvPr/>
        </p:nvSpPr>
        <p:spPr>
          <a:xfrm>
            <a:off x="5397502" y="1565259"/>
            <a:ext cx="4357718" cy="28730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IHttpModule</a:t>
            </a:r>
            <a:r>
              <a:rPr lang="en-GB" dirty="0" smtClean="0"/>
              <a:t> Events</a:t>
            </a:r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/>
          </a:p>
        </p:txBody>
      </p:sp>
      <p:sp>
        <p:nvSpPr>
          <p:cNvPr id="10" name="Rounded Rectangle 9"/>
          <p:cNvSpPr/>
          <p:nvPr/>
        </p:nvSpPr>
        <p:spPr>
          <a:xfrm>
            <a:off x="500034" y="1857364"/>
            <a:ext cx="825502" cy="4788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CGI</a:t>
            </a:r>
            <a:endParaRPr lang="en-GB" dirty="0"/>
          </a:p>
        </p:txBody>
      </p:sp>
      <p:sp>
        <p:nvSpPr>
          <p:cNvPr id="11" name="Rounded Rectangle 10"/>
          <p:cNvSpPr/>
          <p:nvPr/>
        </p:nvSpPr>
        <p:spPr>
          <a:xfrm>
            <a:off x="1396974" y="1851011"/>
            <a:ext cx="1270008" cy="4788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Static File</a:t>
            </a:r>
            <a:endParaRPr lang="en-GB" dirty="0"/>
          </a:p>
        </p:txBody>
      </p:sp>
      <p:sp>
        <p:nvSpPr>
          <p:cNvPr id="12" name="Rounded Rectangle 11"/>
          <p:cNvSpPr/>
          <p:nvPr/>
        </p:nvSpPr>
        <p:spPr>
          <a:xfrm>
            <a:off x="2754296" y="1851011"/>
            <a:ext cx="1627198" cy="4788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ISAPI EXT</a:t>
            </a:r>
            <a:endParaRPr lang="en-GB" dirty="0"/>
          </a:p>
        </p:txBody>
      </p:sp>
      <p:sp>
        <p:nvSpPr>
          <p:cNvPr id="13" name="Rounded Rectangle 12"/>
          <p:cNvSpPr/>
          <p:nvPr/>
        </p:nvSpPr>
        <p:spPr>
          <a:xfrm>
            <a:off x="539718" y="4422779"/>
            <a:ext cx="4524405" cy="11970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ISAPI Filter Notification</a:t>
            </a:r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/>
          </a:p>
        </p:txBody>
      </p:sp>
      <p:sp>
        <p:nvSpPr>
          <p:cNvPr id="14" name="Rounded Rectangle 13"/>
          <p:cNvSpPr/>
          <p:nvPr/>
        </p:nvSpPr>
        <p:spPr>
          <a:xfrm>
            <a:off x="500033" y="3786190"/>
            <a:ext cx="3175021" cy="3192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authentication</a:t>
            </a:r>
            <a:endParaRPr lang="en-GB" dirty="0"/>
          </a:p>
        </p:txBody>
      </p:sp>
      <p:sp>
        <p:nvSpPr>
          <p:cNvPr id="15" name="Rounded Rectangle 14"/>
          <p:cNvSpPr/>
          <p:nvPr/>
        </p:nvSpPr>
        <p:spPr>
          <a:xfrm>
            <a:off x="500033" y="3429000"/>
            <a:ext cx="3175021" cy="3192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compression</a:t>
            </a:r>
            <a:endParaRPr lang="en-GB" dirty="0"/>
          </a:p>
        </p:txBody>
      </p:sp>
      <p:sp>
        <p:nvSpPr>
          <p:cNvPr id="16" name="Rounded Rectangle 15"/>
          <p:cNvSpPr/>
          <p:nvPr/>
        </p:nvSpPr>
        <p:spPr>
          <a:xfrm>
            <a:off x="500033" y="3071810"/>
            <a:ext cx="3175021" cy="3192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Custom errors</a:t>
            </a:r>
            <a:endParaRPr lang="en-GB" dirty="0"/>
          </a:p>
        </p:txBody>
      </p:sp>
      <p:sp>
        <p:nvSpPr>
          <p:cNvPr id="17" name="Rounded Rectangle 16"/>
          <p:cNvSpPr/>
          <p:nvPr/>
        </p:nvSpPr>
        <p:spPr>
          <a:xfrm>
            <a:off x="500033" y="2714620"/>
            <a:ext cx="3175021" cy="3192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logging</a:t>
            </a:r>
            <a:endParaRPr lang="en-GB" dirty="0"/>
          </a:p>
        </p:txBody>
      </p:sp>
      <p:sp>
        <p:nvSpPr>
          <p:cNvPr id="18" name="Rounded Rectangle 17"/>
          <p:cNvSpPr/>
          <p:nvPr/>
        </p:nvSpPr>
        <p:spPr>
          <a:xfrm>
            <a:off x="500033" y="2357430"/>
            <a:ext cx="3175021" cy="3192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Determine handler</a:t>
            </a:r>
            <a:endParaRPr lang="en-GB" dirty="0"/>
          </a:p>
        </p:txBody>
      </p:sp>
      <p:sp>
        <p:nvSpPr>
          <p:cNvPr id="19" name="Rounded Rectangle 18"/>
          <p:cNvSpPr/>
          <p:nvPr/>
        </p:nvSpPr>
        <p:spPr>
          <a:xfrm>
            <a:off x="611156" y="4994283"/>
            <a:ext cx="1349384" cy="2394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Auth c’req</a:t>
            </a:r>
            <a:endParaRPr lang="en-GB" dirty="0"/>
          </a:p>
        </p:txBody>
      </p:sp>
      <p:sp>
        <p:nvSpPr>
          <p:cNvPr id="20" name="Rounded Rectangle 19"/>
          <p:cNvSpPr/>
          <p:nvPr/>
        </p:nvSpPr>
        <p:spPr>
          <a:xfrm>
            <a:off x="2897172" y="4994283"/>
            <a:ext cx="1349384" cy="2394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log</a:t>
            </a:r>
            <a:endParaRPr lang="en-GB" dirty="0"/>
          </a:p>
        </p:txBody>
      </p:sp>
      <p:sp>
        <p:nvSpPr>
          <p:cNvPr id="21" name="Rounded Rectangle 20"/>
          <p:cNvSpPr/>
          <p:nvPr/>
        </p:nvSpPr>
        <p:spPr>
          <a:xfrm>
            <a:off x="2897172" y="5280035"/>
            <a:ext cx="2021435" cy="2394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End Net Session</a:t>
            </a:r>
            <a:endParaRPr lang="en-GB" dirty="0"/>
          </a:p>
        </p:txBody>
      </p:sp>
      <p:sp>
        <p:nvSpPr>
          <p:cNvPr id="22" name="Rounded Rectangle 21"/>
          <p:cNvSpPr/>
          <p:nvPr/>
        </p:nvSpPr>
        <p:spPr>
          <a:xfrm>
            <a:off x="611156" y="5280035"/>
            <a:ext cx="2090228" cy="2394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Pre-Proc Headers</a:t>
            </a:r>
            <a:endParaRPr lang="en-GB" dirty="0"/>
          </a:p>
        </p:txBody>
      </p:sp>
      <p:sp>
        <p:nvSpPr>
          <p:cNvPr id="23" name="Rounded Rectangle 22"/>
          <p:cNvSpPr/>
          <p:nvPr/>
        </p:nvSpPr>
        <p:spPr>
          <a:xfrm>
            <a:off x="611156" y="4708531"/>
            <a:ext cx="1349384" cy="2394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url map</a:t>
            </a:r>
            <a:endParaRPr lang="en-GB" dirty="0"/>
          </a:p>
        </p:txBody>
      </p:sp>
      <p:sp>
        <p:nvSpPr>
          <p:cNvPr id="24" name="Rounded Rectangle 23"/>
          <p:cNvSpPr/>
          <p:nvPr/>
        </p:nvSpPr>
        <p:spPr>
          <a:xfrm>
            <a:off x="5549376" y="2071678"/>
            <a:ext cx="1349384" cy="2394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url map</a:t>
            </a:r>
            <a:endParaRPr lang="en-GB" dirty="0"/>
          </a:p>
        </p:txBody>
      </p:sp>
      <p:sp>
        <p:nvSpPr>
          <p:cNvPr id="25" name="Rounded Rectangle 24"/>
          <p:cNvSpPr/>
          <p:nvPr/>
        </p:nvSpPr>
        <p:spPr>
          <a:xfrm>
            <a:off x="7130535" y="3500438"/>
            <a:ext cx="2053181" cy="2394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Update req cache</a:t>
            </a:r>
            <a:endParaRPr lang="en-GB" dirty="0"/>
          </a:p>
        </p:txBody>
      </p:sp>
      <p:sp>
        <p:nvSpPr>
          <p:cNvPr id="26" name="Rounded Rectangle 25"/>
          <p:cNvSpPr/>
          <p:nvPr/>
        </p:nvSpPr>
        <p:spPr>
          <a:xfrm>
            <a:off x="7763954" y="3214686"/>
            <a:ext cx="1349384" cy="2394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End req</a:t>
            </a:r>
            <a:endParaRPr lang="en-GB" dirty="0"/>
          </a:p>
        </p:txBody>
      </p:sp>
      <p:sp>
        <p:nvSpPr>
          <p:cNvPr id="27" name="Rounded Rectangle 26"/>
          <p:cNvSpPr/>
          <p:nvPr/>
        </p:nvSpPr>
        <p:spPr>
          <a:xfrm>
            <a:off x="5549375" y="3786190"/>
            <a:ext cx="1635139" cy="2394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Handler exec</a:t>
            </a:r>
            <a:endParaRPr lang="en-GB" dirty="0"/>
          </a:p>
        </p:txBody>
      </p:sp>
      <p:sp>
        <p:nvSpPr>
          <p:cNvPr id="28" name="Rounded Rectangle 27"/>
          <p:cNvSpPr/>
          <p:nvPr/>
        </p:nvSpPr>
        <p:spPr>
          <a:xfrm>
            <a:off x="5549375" y="3500438"/>
            <a:ext cx="1624557" cy="2394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Handler map</a:t>
            </a:r>
            <a:endParaRPr lang="en-GB" dirty="0"/>
          </a:p>
        </p:txBody>
      </p:sp>
      <p:sp>
        <p:nvSpPr>
          <p:cNvPr id="29" name="Rounded Rectangle 28"/>
          <p:cNvSpPr/>
          <p:nvPr/>
        </p:nvSpPr>
        <p:spPr>
          <a:xfrm>
            <a:off x="5549376" y="3214686"/>
            <a:ext cx="1746262" cy="2394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Resolve cache</a:t>
            </a:r>
            <a:endParaRPr lang="en-GB" dirty="0"/>
          </a:p>
        </p:txBody>
      </p:sp>
      <p:sp>
        <p:nvSpPr>
          <p:cNvPr id="30" name="Rounded Rectangle 29"/>
          <p:cNvSpPr/>
          <p:nvPr/>
        </p:nvSpPr>
        <p:spPr>
          <a:xfrm>
            <a:off x="5549376" y="2928934"/>
            <a:ext cx="1349384" cy="2394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Auth’z req</a:t>
            </a:r>
            <a:endParaRPr lang="en-GB" dirty="0"/>
          </a:p>
        </p:txBody>
      </p:sp>
      <p:sp>
        <p:nvSpPr>
          <p:cNvPr id="31" name="Rounded Rectangle 30"/>
          <p:cNvSpPr/>
          <p:nvPr/>
        </p:nvSpPr>
        <p:spPr>
          <a:xfrm>
            <a:off x="5549376" y="2643182"/>
            <a:ext cx="1349384" cy="2394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Auth‘c req</a:t>
            </a:r>
            <a:endParaRPr lang="en-GB" dirty="0"/>
          </a:p>
        </p:txBody>
      </p:sp>
      <p:sp>
        <p:nvSpPr>
          <p:cNvPr id="32" name="Rounded Rectangle 31"/>
          <p:cNvSpPr/>
          <p:nvPr/>
        </p:nvSpPr>
        <p:spPr>
          <a:xfrm>
            <a:off x="5549376" y="2357430"/>
            <a:ext cx="1349384" cy="2394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Begin req</a:t>
            </a:r>
            <a:endParaRPr lang="en-GB" dirty="0"/>
          </a:p>
        </p:txBody>
      </p:sp>
      <p:sp>
        <p:nvSpPr>
          <p:cNvPr id="33" name="Rounded Rectangle 32"/>
          <p:cNvSpPr/>
          <p:nvPr/>
        </p:nvSpPr>
        <p:spPr>
          <a:xfrm>
            <a:off x="7406764" y="3786190"/>
            <a:ext cx="1735644" cy="2394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Rel req state</a:t>
            </a:r>
            <a:endParaRPr lang="en-GB" dirty="0"/>
          </a:p>
        </p:txBody>
      </p:sp>
      <p:sp>
        <p:nvSpPr>
          <p:cNvPr id="34" name="Rounded Rectangle 33"/>
          <p:cNvSpPr/>
          <p:nvPr/>
        </p:nvSpPr>
        <p:spPr>
          <a:xfrm>
            <a:off x="5397502" y="4565655"/>
            <a:ext cx="4127527" cy="11172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IHttpHandlers</a:t>
            </a:r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/>
          </a:p>
        </p:txBody>
      </p:sp>
      <p:sp>
        <p:nvSpPr>
          <p:cNvPr id="35" name="Rounded Rectangle 34"/>
          <p:cNvSpPr/>
          <p:nvPr/>
        </p:nvSpPr>
        <p:spPr>
          <a:xfrm>
            <a:off x="5468940" y="5065721"/>
            <a:ext cx="1349384" cy="2394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Trace.axd</a:t>
            </a:r>
            <a:endParaRPr lang="en-GB" dirty="0"/>
          </a:p>
        </p:txBody>
      </p:sp>
      <p:sp>
        <p:nvSpPr>
          <p:cNvPr id="36" name="Rounded Rectangle 35"/>
          <p:cNvSpPr/>
          <p:nvPr/>
        </p:nvSpPr>
        <p:spPr>
          <a:xfrm>
            <a:off x="7469204" y="5065721"/>
            <a:ext cx="1746262" cy="2394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Page Handler</a:t>
            </a:r>
            <a:endParaRPr lang="en-GB" dirty="0"/>
          </a:p>
        </p:txBody>
      </p:sp>
      <p:sp>
        <p:nvSpPr>
          <p:cNvPr id="37" name="TextBox 36"/>
          <p:cNvSpPr txBox="1"/>
          <p:nvPr/>
        </p:nvSpPr>
        <p:spPr>
          <a:xfrm>
            <a:off x="6286512" y="1285860"/>
            <a:ext cx="1984388" cy="264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Aspnet_isapi.dll</a:t>
            </a:r>
            <a:endParaRPr lang="en-GB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IIS 7 Architecture</a:t>
            </a:r>
            <a:endParaRPr lang="en-GB" dirty="0"/>
          </a:p>
        </p:txBody>
      </p:sp>
      <p:sp>
        <p:nvSpPr>
          <p:cNvPr id="4" name="Rounded Rectangle 3"/>
          <p:cNvSpPr/>
          <p:nvPr/>
        </p:nvSpPr>
        <p:spPr>
          <a:xfrm>
            <a:off x="571472" y="1993887"/>
            <a:ext cx="2786082" cy="44291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5" name="Straight Arrow Connector 4"/>
          <p:cNvCxnSpPr/>
          <p:nvPr/>
        </p:nvCxnSpPr>
        <p:spPr>
          <a:xfrm rot="5400000">
            <a:off x="-1500230" y="4208465"/>
            <a:ext cx="5000660" cy="1588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ounded Rectangle 5"/>
          <p:cNvSpPr/>
          <p:nvPr/>
        </p:nvSpPr>
        <p:spPr>
          <a:xfrm>
            <a:off x="857224" y="2208201"/>
            <a:ext cx="2143140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Authentication</a:t>
            </a:r>
            <a:endParaRPr lang="en-GB" dirty="0"/>
          </a:p>
        </p:txBody>
      </p:sp>
      <p:sp>
        <p:nvSpPr>
          <p:cNvPr id="7" name="Rounded Rectangle 6"/>
          <p:cNvSpPr/>
          <p:nvPr/>
        </p:nvSpPr>
        <p:spPr>
          <a:xfrm>
            <a:off x="857224" y="2636829"/>
            <a:ext cx="2143140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ounded Rectangle 7"/>
          <p:cNvSpPr/>
          <p:nvPr/>
        </p:nvSpPr>
        <p:spPr>
          <a:xfrm>
            <a:off x="857224" y="3065457"/>
            <a:ext cx="2143140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Rounded Rectangle 8"/>
          <p:cNvSpPr/>
          <p:nvPr/>
        </p:nvSpPr>
        <p:spPr>
          <a:xfrm>
            <a:off x="857224" y="3922713"/>
            <a:ext cx="2143140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Execute Handler</a:t>
            </a:r>
            <a:endParaRPr lang="en-GB" dirty="0"/>
          </a:p>
        </p:txBody>
      </p:sp>
      <p:sp>
        <p:nvSpPr>
          <p:cNvPr id="10" name="Rounded Rectangle 9"/>
          <p:cNvSpPr/>
          <p:nvPr/>
        </p:nvSpPr>
        <p:spPr>
          <a:xfrm>
            <a:off x="857224" y="5351473"/>
            <a:ext cx="2143140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ounded Rectangle 10"/>
          <p:cNvSpPr/>
          <p:nvPr/>
        </p:nvSpPr>
        <p:spPr>
          <a:xfrm>
            <a:off x="857224" y="5780101"/>
            <a:ext cx="2143140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Send Response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857224" y="3494085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...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57224" y="4624951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...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14348" y="1350945"/>
            <a:ext cx="2500330" cy="264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HTTP Request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82594" y="6696653"/>
            <a:ext cx="2500330" cy="273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HTTP Response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3571868" y="1565259"/>
            <a:ext cx="1214446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Basic</a:t>
            </a:r>
            <a:endParaRPr lang="en-GB" dirty="0"/>
          </a:p>
        </p:txBody>
      </p:sp>
      <p:sp>
        <p:nvSpPr>
          <p:cNvPr id="17" name="Rounded Rectangle 16"/>
          <p:cNvSpPr/>
          <p:nvPr/>
        </p:nvSpPr>
        <p:spPr>
          <a:xfrm>
            <a:off x="3571868" y="2065325"/>
            <a:ext cx="1214446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Forms</a:t>
            </a:r>
            <a:endParaRPr lang="en-GB" dirty="0"/>
          </a:p>
        </p:txBody>
      </p:sp>
      <p:sp>
        <p:nvSpPr>
          <p:cNvPr id="18" name="Rounded Rectangle 17"/>
          <p:cNvSpPr/>
          <p:nvPr/>
        </p:nvSpPr>
        <p:spPr>
          <a:xfrm>
            <a:off x="3571868" y="2565391"/>
            <a:ext cx="1214446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Anon</a:t>
            </a:r>
            <a:endParaRPr lang="en-GB" dirty="0"/>
          </a:p>
        </p:txBody>
      </p:sp>
      <p:sp>
        <p:nvSpPr>
          <p:cNvPr id="19" name="Rounded Rectangle 18"/>
          <p:cNvSpPr/>
          <p:nvPr/>
        </p:nvSpPr>
        <p:spPr>
          <a:xfrm>
            <a:off x="3571868" y="3065457"/>
            <a:ext cx="1214446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Windows</a:t>
            </a:r>
            <a:endParaRPr lang="en-GB" dirty="0"/>
          </a:p>
        </p:txBody>
      </p:sp>
      <p:sp>
        <p:nvSpPr>
          <p:cNvPr id="20" name="Rounded Rectangle 19"/>
          <p:cNvSpPr/>
          <p:nvPr/>
        </p:nvSpPr>
        <p:spPr>
          <a:xfrm>
            <a:off x="3571868" y="3636961"/>
            <a:ext cx="1214446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ASPX</a:t>
            </a:r>
            <a:endParaRPr lang="en-GB" dirty="0"/>
          </a:p>
        </p:txBody>
      </p:sp>
      <p:sp>
        <p:nvSpPr>
          <p:cNvPr id="21" name="Rounded Rectangle 20"/>
          <p:cNvSpPr/>
          <p:nvPr/>
        </p:nvSpPr>
        <p:spPr>
          <a:xfrm>
            <a:off x="3571868" y="4137027"/>
            <a:ext cx="1214446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Static File</a:t>
            </a:r>
            <a:endParaRPr lang="en-GB" dirty="0"/>
          </a:p>
        </p:txBody>
      </p:sp>
      <p:sp>
        <p:nvSpPr>
          <p:cNvPr id="22" name="Rounded Rectangle 21"/>
          <p:cNvSpPr/>
          <p:nvPr/>
        </p:nvSpPr>
        <p:spPr>
          <a:xfrm>
            <a:off x="3571868" y="4637093"/>
            <a:ext cx="1214446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Trace</a:t>
            </a:r>
            <a:endParaRPr lang="en-GB" dirty="0"/>
          </a:p>
        </p:txBody>
      </p:sp>
      <p:sp>
        <p:nvSpPr>
          <p:cNvPr id="23" name="Rounded Rectangle 22"/>
          <p:cNvSpPr/>
          <p:nvPr/>
        </p:nvSpPr>
        <p:spPr>
          <a:xfrm>
            <a:off x="3571868" y="5137159"/>
            <a:ext cx="1214446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...</a:t>
            </a:r>
            <a:endParaRPr lang="en-GB" dirty="0"/>
          </a:p>
        </p:txBody>
      </p:sp>
      <p:sp>
        <p:nvSpPr>
          <p:cNvPr id="24" name="Rounded Rectangle 23"/>
          <p:cNvSpPr/>
          <p:nvPr/>
        </p:nvSpPr>
        <p:spPr>
          <a:xfrm>
            <a:off x="3571868" y="6137291"/>
            <a:ext cx="1214446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Log</a:t>
            </a:r>
            <a:endParaRPr lang="en-GB" dirty="0"/>
          </a:p>
        </p:txBody>
      </p:sp>
      <p:sp>
        <p:nvSpPr>
          <p:cNvPr id="25" name="Rounded Rectangle 24"/>
          <p:cNvSpPr/>
          <p:nvPr/>
        </p:nvSpPr>
        <p:spPr>
          <a:xfrm>
            <a:off x="3571868" y="5637225"/>
            <a:ext cx="1214446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Compress-ion</a:t>
            </a:r>
            <a:endParaRPr lang="en-GB" dirty="0"/>
          </a:p>
        </p:txBody>
      </p:sp>
      <p:cxnSp>
        <p:nvCxnSpPr>
          <p:cNvPr id="26" name="Straight Arrow Connector 25"/>
          <p:cNvCxnSpPr/>
          <p:nvPr/>
        </p:nvCxnSpPr>
        <p:spPr>
          <a:xfrm flipV="1">
            <a:off x="2857488" y="1779573"/>
            <a:ext cx="857256" cy="571504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2857488" y="2279639"/>
            <a:ext cx="928694" cy="7143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2857488" y="2351077"/>
            <a:ext cx="928694" cy="42862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16200000" flipH="1">
            <a:off x="2821769" y="2386796"/>
            <a:ext cx="928694" cy="85725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2786050" y="3779837"/>
            <a:ext cx="1000132" cy="285752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2786050" y="4065589"/>
            <a:ext cx="928694" cy="214314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2786050" y="4065589"/>
            <a:ext cx="1000132" cy="71438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16200000" flipH="1">
            <a:off x="2643174" y="4208465"/>
            <a:ext cx="1285884" cy="1000132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V="1">
            <a:off x="2857488" y="5851539"/>
            <a:ext cx="928694" cy="14287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2857488" y="5994415"/>
            <a:ext cx="928694" cy="35719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Administration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dirty="0" smtClean="0"/>
              <a:t>New Administration UI</a:t>
            </a:r>
          </a:p>
          <a:p>
            <a:pPr>
              <a:lnSpc>
                <a:spcPct val="100000"/>
              </a:lnSpc>
            </a:pPr>
            <a:r>
              <a:rPr lang="en-GB" dirty="0" smtClean="0"/>
              <a:t>New Command Line Utility – appcmd.exe</a:t>
            </a:r>
          </a:p>
          <a:p>
            <a:pPr>
              <a:lnSpc>
                <a:spcPct val="100000"/>
              </a:lnSpc>
            </a:pPr>
            <a:r>
              <a:rPr lang="en-GB" dirty="0" smtClean="0"/>
              <a:t>New Managed DLL – </a:t>
            </a:r>
            <a:r>
              <a:rPr lang="en-GB" dirty="0" err="1" smtClean="0"/>
              <a:t>Microsoft.Web.Administration</a:t>
            </a:r>
            <a:endParaRPr lang="en-GB" dirty="0" smtClean="0"/>
          </a:p>
          <a:p>
            <a:pPr>
              <a:lnSpc>
                <a:spcPct val="100000"/>
              </a:lnSpc>
            </a:pPr>
            <a:r>
              <a:rPr lang="en-GB" dirty="0" smtClean="0"/>
              <a:t>Can Be Delegated</a:t>
            </a:r>
          </a:p>
          <a:p>
            <a:pPr>
              <a:lnSpc>
                <a:spcPct val="100000"/>
              </a:lnSpc>
            </a:pPr>
            <a:r>
              <a:rPr lang="en-GB" dirty="0" smtClean="0"/>
              <a:t>Server can be managed Remotely</a:t>
            </a: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MTC_2008_Speaker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62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62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62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62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62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62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IMTC_2008_SpeakerTemplate</Template>
  <TotalTime>115</TotalTime>
  <Words>1657</Words>
  <PresentationFormat>Custom</PresentationFormat>
  <Paragraphs>534</Paragraphs>
  <Slides>29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29</vt:i4>
      </vt:variant>
    </vt:vector>
  </HeadingPairs>
  <TitlesOfParts>
    <vt:vector size="32" baseType="lpstr">
      <vt:lpstr>IMTC_2008_SpeakerTemplate</vt:lpstr>
      <vt:lpstr>1_Default Design</vt:lpstr>
      <vt:lpstr>2_Default Design</vt:lpstr>
      <vt:lpstr>Internet Information Services (IIS) 7.0 for ASP.Net Developers</vt:lpstr>
      <vt:lpstr>About Me</vt:lpstr>
      <vt:lpstr>Agenda</vt:lpstr>
      <vt:lpstr>Overview</vt:lpstr>
      <vt:lpstr>Availability in Vista SKUs</vt:lpstr>
      <vt:lpstr>IIS 6 Architecture</vt:lpstr>
      <vt:lpstr>IIS6 Request Handling</vt:lpstr>
      <vt:lpstr>IIS 7 Architecture</vt:lpstr>
      <vt:lpstr>Administration</vt:lpstr>
      <vt:lpstr>Delegated Administration</vt:lpstr>
      <vt:lpstr>DEMO – IIS 7 Administration</vt:lpstr>
      <vt:lpstr>Componentization</vt:lpstr>
      <vt:lpstr>Components of IIS 7</vt:lpstr>
      <vt:lpstr>Configuration</vt:lpstr>
      <vt:lpstr>DEMO – Configuration</vt:lpstr>
      <vt:lpstr>Extensibility Model</vt:lpstr>
      <vt:lpstr>ASP.Net HTTPHandlers and HTTPModules</vt:lpstr>
      <vt:lpstr>DEMO – Extensibility</vt:lpstr>
      <vt:lpstr>Troubleshooting and Diagnostics</vt:lpstr>
      <vt:lpstr>Failed Request Tracing</vt:lpstr>
      <vt:lpstr>Custom Errors</vt:lpstr>
      <vt:lpstr>DEMO – Troubleshooting</vt:lpstr>
      <vt:lpstr>Unified Platform for Web Services and WCF</vt:lpstr>
      <vt:lpstr>WAS Processing of Service Requests</vt:lpstr>
      <vt:lpstr>Conclusions</vt:lpstr>
      <vt:lpstr>Resources</vt:lpstr>
      <vt:lpstr>Q&amp;A</vt:lpstr>
      <vt:lpstr>DDD Ireland – http://www.dddireland.com</vt:lpstr>
      <vt:lpstr>Irish Microsoft Technology               Conference 2008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Internet Information Services (IIS) 7.0 for ASP.Net Developers</dc:title>
  <dc:creator>Andrew Paul Westgarth</dc:creator>
  <cp:lastModifiedBy>Andrew Paul Westgarth</cp:lastModifiedBy>
  <cp:revision>28</cp:revision>
  <dcterms:created xsi:type="dcterms:W3CDTF">2008-03-30T13:31:29Z</dcterms:created>
  <dcterms:modified xsi:type="dcterms:W3CDTF">2008-04-04T09:29:46Z</dcterms:modified>
</cp:coreProperties>
</file>