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57" r:id="rId3"/>
    <p:sldId id="258" r:id="rId4"/>
    <p:sldId id="277" r:id="rId5"/>
    <p:sldId id="279" r:id="rId6"/>
    <p:sldId id="259" r:id="rId7"/>
    <p:sldId id="261" r:id="rId8"/>
    <p:sldId id="260" r:id="rId9"/>
    <p:sldId id="262" r:id="rId10"/>
    <p:sldId id="263" r:id="rId11"/>
    <p:sldId id="268" r:id="rId12"/>
    <p:sldId id="278" r:id="rId13"/>
    <p:sldId id="265" r:id="rId14"/>
    <p:sldId id="281" r:id="rId15"/>
    <p:sldId id="270" r:id="rId16"/>
    <p:sldId id="282" r:id="rId17"/>
    <p:sldId id="266" r:id="rId18"/>
    <p:sldId id="285" r:id="rId19"/>
    <p:sldId id="284" r:id="rId20"/>
    <p:sldId id="267" r:id="rId21"/>
    <p:sldId id="269" r:id="rId22"/>
    <p:sldId id="272" r:id="rId23"/>
    <p:sldId id="283" r:id="rId24"/>
    <p:sldId id="264" r:id="rId25"/>
    <p:sldId id="280" r:id="rId26"/>
    <p:sldId id="286" r:id="rId27"/>
    <p:sldId id="274" r:id="rId28"/>
    <p:sldId id="275" r:id="rId29"/>
    <p:sldId id="276"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476" autoAdjust="0"/>
    <p:restoredTop sz="55400" autoAdjust="0"/>
  </p:normalViewPr>
  <p:slideViewPr>
    <p:cSldViewPr>
      <p:cViewPr varScale="1">
        <p:scale>
          <a:sx n="72" d="100"/>
          <a:sy n="72" d="100"/>
        </p:scale>
        <p:origin x="-2754" y="-90"/>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516"/>
    </p:cViewPr>
  </p:sorterViewPr>
  <p:notesViewPr>
    <p:cSldViewPr>
      <p:cViewPr varScale="1">
        <p:scale>
          <a:sx n="101" d="100"/>
          <a:sy n="101" d="100"/>
        </p:scale>
        <p:origin x="-3078" y="-10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5F2950B-5DBD-46A1-A102-C2CB038B37C6}" type="datetimeFigureOut">
              <a:rPr lang="en-US" smtClean="0"/>
              <a:pPr/>
              <a:t>2/23/2009</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345308B-5714-4CCF-B467-834C960A9FEC}" type="slidenum">
              <a:rPr lang="en-GB" smtClean="0"/>
              <a:pPr/>
              <a:t>‹#›</a:t>
            </a:fld>
            <a:endParaRPr lang="en-GB"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E345308B-5714-4CCF-B467-834C960A9FEC}" type="slidenum">
              <a:rPr lang="en-GB" smtClean="0"/>
              <a:pPr/>
              <a:t>1</a:t>
            </a:fld>
            <a:endParaRPr lang="en-GB"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baseline="0" dirty="0" smtClean="0"/>
              <a:t>Delegation of </a:t>
            </a:r>
            <a:r>
              <a:rPr lang="en-GB" baseline="0" dirty="0" err="1" smtClean="0"/>
              <a:t>config</a:t>
            </a:r>
            <a:r>
              <a:rPr lang="en-GB" baseline="0" dirty="0" smtClean="0"/>
              <a:t> settings to Developers</a:t>
            </a:r>
          </a:p>
          <a:p>
            <a:endParaRPr lang="en-GB" baseline="0" dirty="0" smtClean="0"/>
          </a:p>
          <a:p>
            <a:r>
              <a:rPr lang="en-GB" baseline="0" dirty="0" err="1" smtClean="0"/>
              <a:t>Xcopy</a:t>
            </a:r>
            <a:r>
              <a:rPr lang="en-GB" baseline="0" dirty="0" smtClean="0"/>
              <a:t> deployment of configuration along with content</a:t>
            </a:r>
          </a:p>
          <a:p>
            <a:endParaRPr lang="en-GB" baseline="0" dirty="0" smtClean="0"/>
          </a:p>
          <a:p>
            <a:r>
              <a:rPr lang="en-GB" baseline="0" dirty="0" smtClean="0"/>
              <a:t>Single configuration API for the entire Web Platform</a:t>
            </a:r>
          </a:p>
          <a:p>
            <a:endParaRPr lang="en-GB" baseline="0" dirty="0" smtClean="0"/>
          </a:p>
          <a:p>
            <a:r>
              <a:rPr lang="en-GB" baseline="0" dirty="0" smtClean="0"/>
              <a:t>Clean, Well Schematized configuration files</a:t>
            </a:r>
          </a:p>
          <a:p>
            <a:endParaRPr lang="en-GB" baseline="0" dirty="0" smtClean="0"/>
          </a:p>
          <a:p>
            <a:r>
              <a:rPr lang="en-GB" baseline="0" dirty="0" smtClean="0"/>
              <a:t>Rich Extensibility</a:t>
            </a:r>
            <a:endParaRPr lang="en-GB" dirty="0"/>
          </a:p>
        </p:txBody>
      </p:sp>
      <p:sp>
        <p:nvSpPr>
          <p:cNvPr id="4" name="Slide Number Placeholder 3"/>
          <p:cNvSpPr>
            <a:spLocks noGrp="1"/>
          </p:cNvSpPr>
          <p:nvPr>
            <p:ph type="sldNum" sz="quarter" idx="10"/>
          </p:nvPr>
        </p:nvSpPr>
        <p:spPr/>
        <p:txBody>
          <a:bodyPr/>
          <a:lstStyle/>
          <a:p>
            <a:fld id="{E345308B-5714-4CCF-B467-834C960A9FEC}" type="slidenum">
              <a:rPr lang="en-GB" smtClean="0"/>
              <a:pPr/>
              <a:t>16</a:t>
            </a:fld>
            <a:endParaRPr lang="en-GB"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IIS6</a:t>
            </a:r>
            <a:r>
              <a:rPr lang="en-GB" baseline="0" dirty="0" smtClean="0"/>
              <a:t> Pitfalls of ISAPI Filters and Extensions</a:t>
            </a:r>
          </a:p>
          <a:p>
            <a:endParaRPr lang="en-GB" baseline="0" dirty="0" smtClean="0"/>
          </a:p>
          <a:p>
            <a:pPr>
              <a:buFont typeface="Arial" pitchFamily="34" charset="0"/>
              <a:buChar char="•"/>
            </a:pPr>
            <a:r>
              <a:rPr lang="en-GB" baseline="0" dirty="0" smtClean="0"/>
              <a:t>Big Learning Curve for new and experienced developers</a:t>
            </a:r>
          </a:p>
          <a:p>
            <a:pPr>
              <a:buFont typeface="Arial" pitchFamily="34" charset="0"/>
              <a:buChar char="•"/>
            </a:pPr>
            <a:r>
              <a:rPr lang="en-GB" baseline="0" dirty="0" smtClean="0"/>
              <a:t>Lacks support for managed code developers</a:t>
            </a:r>
          </a:p>
          <a:p>
            <a:pPr>
              <a:buFont typeface="Arial" pitchFamily="34" charset="0"/>
              <a:buChar char="•"/>
            </a:pPr>
            <a:r>
              <a:rPr lang="en-GB" baseline="0" dirty="0" smtClean="0"/>
              <a:t>Locked, static set of APIs not easily expanded from release to release</a:t>
            </a:r>
          </a:p>
        </p:txBody>
      </p:sp>
      <p:sp>
        <p:nvSpPr>
          <p:cNvPr id="4" name="Slide Number Placeholder 3"/>
          <p:cNvSpPr>
            <a:spLocks noGrp="1"/>
          </p:cNvSpPr>
          <p:nvPr>
            <p:ph type="sldNum" sz="quarter" idx="10"/>
          </p:nvPr>
        </p:nvSpPr>
        <p:spPr/>
        <p:txBody>
          <a:bodyPr/>
          <a:lstStyle/>
          <a:p>
            <a:fld id="{E345308B-5714-4CCF-B467-834C960A9FEC}" type="slidenum">
              <a:rPr lang="en-GB" smtClean="0"/>
              <a:pPr/>
              <a:t>17</a:t>
            </a:fld>
            <a:endParaRPr lang="en-GB"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Real-time server state information</a:t>
            </a:r>
          </a:p>
          <a:p>
            <a:endParaRPr lang="en-GB" dirty="0" smtClean="0"/>
          </a:p>
          <a:p>
            <a:r>
              <a:rPr lang="en-GB" dirty="0" smtClean="0"/>
              <a:t>Control</a:t>
            </a:r>
            <a:r>
              <a:rPr lang="en-GB" baseline="0" dirty="0" smtClean="0"/>
              <a:t> APIs for managing state</a:t>
            </a:r>
          </a:p>
          <a:p>
            <a:endParaRPr lang="en-GB" baseline="0" dirty="0" smtClean="0"/>
          </a:p>
          <a:p>
            <a:r>
              <a:rPr lang="en-GB" baseline="0" dirty="0" smtClean="0"/>
              <a:t>Detailed event trace events across web platform stack</a:t>
            </a:r>
          </a:p>
          <a:p>
            <a:endParaRPr lang="en-GB" baseline="0" dirty="0" smtClean="0"/>
          </a:p>
          <a:p>
            <a:r>
              <a:rPr lang="en-GB" baseline="0" dirty="0" smtClean="0"/>
              <a:t>Automatic event trace logging on error conditions</a:t>
            </a:r>
          </a:p>
          <a:p>
            <a:endParaRPr lang="en-GB" baseline="0" dirty="0" smtClean="0"/>
          </a:p>
          <a:p>
            <a:r>
              <a:rPr lang="en-GB" baseline="0" dirty="0" smtClean="0"/>
              <a:t>Extensibility for adding traces </a:t>
            </a:r>
            <a:r>
              <a:rPr lang="en-GB" baseline="0" smtClean="0"/>
              <a:t>to application code</a:t>
            </a:r>
            <a:endParaRPr lang="en-GB"/>
          </a:p>
        </p:txBody>
      </p:sp>
      <p:sp>
        <p:nvSpPr>
          <p:cNvPr id="4" name="Slide Number Placeholder 3"/>
          <p:cNvSpPr>
            <a:spLocks noGrp="1"/>
          </p:cNvSpPr>
          <p:nvPr>
            <p:ph type="sldNum" sz="quarter" idx="10"/>
          </p:nvPr>
        </p:nvSpPr>
        <p:spPr/>
        <p:txBody>
          <a:bodyPr/>
          <a:lstStyle/>
          <a:p>
            <a:fld id="{E345308B-5714-4CCF-B467-834C960A9FEC}" type="slidenum">
              <a:rPr lang="en-GB" smtClean="0"/>
              <a:pPr/>
              <a:t>23</a:t>
            </a:fld>
            <a:endParaRPr lang="en-GB"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Benefits</a:t>
            </a:r>
            <a:r>
              <a:rPr lang="en-GB" baseline="0" dirty="0" smtClean="0"/>
              <a:t> to this architecture:</a:t>
            </a:r>
          </a:p>
          <a:p>
            <a:endParaRPr lang="en-GB" baseline="0" dirty="0" smtClean="0"/>
          </a:p>
          <a:p>
            <a:pPr>
              <a:buFont typeface="Arial" pitchFamily="34" charset="0"/>
              <a:buChar char="•"/>
            </a:pPr>
            <a:r>
              <a:rPr lang="en-GB" baseline="0" dirty="0" smtClean="0"/>
              <a:t>Request no longer go through aspnet_isapi.dll for processing; instead, requests are directly forward to their associated handler</a:t>
            </a:r>
          </a:p>
          <a:p>
            <a:pPr>
              <a:buFont typeface="Arial" pitchFamily="34" charset="0"/>
              <a:buChar char="•"/>
            </a:pPr>
            <a:r>
              <a:rPr lang="en-GB" baseline="0" dirty="0" smtClean="0"/>
              <a:t>Many protocols, including custom (extensible) protocols, can be supported through WAS configuration.  This allows you to learn a single model for all service deployments, even those behind the firewall.</a:t>
            </a:r>
          </a:p>
          <a:p>
            <a:pPr>
              <a:buFont typeface="Arial" pitchFamily="34" charset="0"/>
              <a:buChar char="•"/>
            </a:pPr>
            <a:r>
              <a:rPr lang="en-GB" baseline="0" dirty="0" smtClean="0"/>
              <a:t>You can reap the rewards of improvements to the configuration and health monitoring features for worker process.</a:t>
            </a:r>
            <a:endParaRPr lang="en-GB" dirty="0"/>
          </a:p>
        </p:txBody>
      </p:sp>
      <p:sp>
        <p:nvSpPr>
          <p:cNvPr id="4" name="Slide Number Placeholder 3"/>
          <p:cNvSpPr>
            <a:spLocks noGrp="1"/>
          </p:cNvSpPr>
          <p:nvPr>
            <p:ph type="sldNum" sz="quarter" idx="10"/>
          </p:nvPr>
        </p:nvSpPr>
        <p:spPr/>
        <p:txBody>
          <a:bodyPr/>
          <a:lstStyle/>
          <a:p>
            <a:fld id="{E345308B-5714-4CCF-B467-834C960A9FEC}" type="slidenum">
              <a:rPr lang="en-GB" smtClean="0"/>
              <a:pPr/>
              <a:t>25</a:t>
            </a:fld>
            <a:endParaRPr lang="en-GB"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E345308B-5714-4CCF-B467-834C960A9FEC}" type="slidenum">
              <a:rPr lang="en-GB" smtClean="0"/>
              <a:pPr/>
              <a:t>3</a:t>
            </a:fld>
            <a:endParaRPr lang="en-GB"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E345308B-5714-4CCF-B467-834C960A9FEC}" type="slidenum">
              <a:rPr lang="en-GB" smtClean="0"/>
              <a:pPr/>
              <a:t>5</a:t>
            </a:fld>
            <a:endParaRPr lang="en-GB"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In</a:t>
            </a:r>
            <a:r>
              <a:rPr lang="en-GB" baseline="0" dirty="0" smtClean="0"/>
              <a:t> II6 ASP.Net was implemented as an ISAPI Extension</a:t>
            </a:r>
          </a:p>
          <a:p>
            <a:endParaRPr lang="en-GB" baseline="0" dirty="0" smtClean="0"/>
          </a:p>
          <a:p>
            <a:r>
              <a:rPr lang="en-GB" baseline="0" dirty="0" smtClean="0"/>
              <a:t>A Request to an ASP.Net content type would be first processed by IIS, and then forwarded to the ASP.Net ISAPI DLL, which hosted the ASP.Net Request pipeline and the page framework.  Requests to non-asp.net content, such as ASP pages, or static files, would be processed by IIS or other ISAPI extensions and were not visible to ASP.Net</a:t>
            </a:r>
          </a:p>
          <a:p>
            <a:endParaRPr lang="en-GB" baseline="0" dirty="0" smtClean="0"/>
          </a:p>
          <a:p>
            <a:r>
              <a:rPr lang="en-GB" baseline="0" dirty="0" smtClean="0"/>
              <a:t>The major limitation of this model is the fact that services provided by ASP.Net modules, and custom ASP.net Application code was not available to non-ASP.net requests.  In addition ASP.Net modules were unable to affect certain parts of IIS request processing that occurred before and after the ASP.Net execution path.</a:t>
            </a:r>
            <a:endParaRPr lang="en-GB" dirty="0"/>
          </a:p>
        </p:txBody>
      </p:sp>
      <p:sp>
        <p:nvSpPr>
          <p:cNvPr id="4" name="Slide Number Placeholder 3"/>
          <p:cNvSpPr>
            <a:spLocks noGrp="1"/>
          </p:cNvSpPr>
          <p:nvPr>
            <p:ph type="sldNum" sz="quarter" idx="10"/>
          </p:nvPr>
        </p:nvSpPr>
        <p:spPr/>
        <p:txBody>
          <a:bodyPr/>
          <a:lstStyle/>
          <a:p>
            <a:fld id="{E345308B-5714-4CCF-B467-834C960A9FEC}" type="slidenum">
              <a:rPr lang="en-GB" smtClean="0"/>
              <a:pPr/>
              <a:t>6</a:t>
            </a:fld>
            <a:endParaRPr lang="en-GB"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GB" dirty="0" smtClean="0"/>
              <a:t>In</a:t>
            </a:r>
            <a:r>
              <a:rPr lang="en-GB" baseline="0" dirty="0" smtClean="0"/>
              <a:t> IIS7, the ASP.Net request processing pipeline overlays the IIS pipeline directly, essentially providing a wrapper over it instead of plugging into it.</a:t>
            </a:r>
          </a:p>
          <a:p>
            <a:endParaRPr lang="en-GB" baseline="0" dirty="0" smtClean="0"/>
          </a:p>
          <a:p>
            <a:r>
              <a:rPr lang="en-GB" baseline="0" dirty="0" smtClean="0"/>
              <a:t>A request arriving for any content type is processed by IIS, with both native IIS modules and ASP.Net modules being able to provide request processing in all stages.  This enables services provided by ASP.Net modules like Forms Authentication or Output Cache to be used for requests to ASP Pages, PHP Pages, static files and so on.</a:t>
            </a:r>
          </a:p>
          <a:p>
            <a:endParaRPr lang="en-GB" baseline="0" dirty="0" smtClean="0"/>
          </a:p>
          <a:p>
            <a:r>
              <a:rPr lang="en-GB" baseline="0" dirty="0" smtClean="0"/>
              <a:t>The ability to plug in directly into the server pipeline allows ASP.Net modules to replace, run before, or run after any IIS functionality.  This enables, for example, a custom ASP.Net basic authentication module written to use the Membership service and SQL Server user database to replace the built in IIS basic authentication feature that works only with Windows accounts.</a:t>
            </a:r>
          </a:p>
          <a:p>
            <a:endParaRPr lang="en-GB" baseline="0" dirty="0" smtClean="0"/>
          </a:p>
          <a:p>
            <a:r>
              <a:rPr lang="en-GB" baseline="0" dirty="0" smtClean="0"/>
              <a:t>In addition, the expanded ASP.Net APIs take advantage of direct integration to enable more request processing tasks, for example, ASP.Net modules can modify request headers before other components process the request, inserting an Accept-Language header before ASP applications execute in order to force localized content to be sent back to the client based on user preferences.</a:t>
            </a:r>
          </a:p>
          <a:p>
            <a:endParaRPr lang="en-GB" baseline="0" dirty="0" smtClean="0"/>
          </a:p>
          <a:p>
            <a:r>
              <a:rPr lang="en-GB" baseline="0" dirty="0" smtClean="0"/>
              <a:t>Because of the runtime integration, IIS and ASP.Net can use the same configuration for enabling and ordering server modules, and configuring handler mappings.  Other unified functionality includes tracing, custom errors and output caching.</a:t>
            </a:r>
            <a:endParaRPr lang="en-GB" dirty="0"/>
          </a:p>
        </p:txBody>
      </p:sp>
      <p:sp>
        <p:nvSpPr>
          <p:cNvPr id="4" name="Slide Number Placeholder 3"/>
          <p:cNvSpPr>
            <a:spLocks noGrp="1"/>
          </p:cNvSpPr>
          <p:nvPr>
            <p:ph type="sldNum" sz="quarter" idx="10"/>
          </p:nvPr>
        </p:nvSpPr>
        <p:spPr/>
        <p:txBody>
          <a:bodyPr/>
          <a:lstStyle/>
          <a:p>
            <a:fld id="{E345308B-5714-4CCF-B467-834C960A9FEC}" type="slidenum">
              <a:rPr lang="en-GB" smtClean="0"/>
              <a:pPr/>
              <a:t>8</a:t>
            </a:fld>
            <a:endParaRPr lang="en-GB"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E345308B-5714-4CCF-B467-834C960A9FEC}" type="slidenum">
              <a:rPr lang="en-GB" smtClean="0"/>
              <a:pPr/>
              <a:t>9</a:t>
            </a:fld>
            <a:endParaRPr lang="en-GB"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Delegated</a:t>
            </a:r>
            <a:r>
              <a:rPr lang="en-GB" baseline="0" dirty="0" smtClean="0"/>
              <a:t> management of sites and applications using IIS Manager</a:t>
            </a:r>
          </a:p>
          <a:p>
            <a:r>
              <a:rPr lang="en-GB" baseline="0" dirty="0" smtClean="0"/>
              <a:t>Remote Management over HTTPS</a:t>
            </a:r>
          </a:p>
          <a:p>
            <a:r>
              <a:rPr lang="en-GB" baseline="0" dirty="0" smtClean="0"/>
              <a:t>Support for Windows and non-Windows Credentials</a:t>
            </a:r>
          </a:p>
          <a:p>
            <a:endParaRPr lang="en-GB" dirty="0"/>
          </a:p>
        </p:txBody>
      </p:sp>
      <p:sp>
        <p:nvSpPr>
          <p:cNvPr id="4" name="Slide Number Placeholder 3"/>
          <p:cNvSpPr>
            <a:spLocks noGrp="1"/>
          </p:cNvSpPr>
          <p:nvPr>
            <p:ph type="sldNum" sz="quarter" idx="10"/>
          </p:nvPr>
        </p:nvSpPr>
        <p:spPr/>
        <p:txBody>
          <a:bodyPr/>
          <a:lstStyle/>
          <a:p>
            <a:fld id="{E345308B-5714-4CCF-B467-834C960A9FEC}" type="slidenum">
              <a:rPr lang="en-GB" smtClean="0"/>
              <a:pPr/>
              <a:t>11</a:t>
            </a:fld>
            <a:endParaRPr lang="en-GB"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WMIv2 &amp;</a:t>
            </a:r>
            <a:r>
              <a:rPr lang="en-GB" baseline="0" dirty="0" smtClean="0"/>
              <a:t> ADSI Support</a:t>
            </a:r>
          </a:p>
          <a:p>
            <a:endParaRPr lang="en-GB" baseline="0" dirty="0" smtClean="0"/>
          </a:p>
          <a:p>
            <a:r>
              <a:rPr lang="en-GB" baseline="0" dirty="0" smtClean="0"/>
              <a:t>Existing Scripts will work</a:t>
            </a:r>
          </a:p>
          <a:p>
            <a:r>
              <a:rPr lang="en-GB" baseline="0" dirty="0" smtClean="0"/>
              <a:t>Installing </a:t>
            </a:r>
            <a:r>
              <a:rPr lang="en-GB" baseline="0" dirty="0" err="1" smtClean="0"/>
              <a:t>Metabase</a:t>
            </a:r>
            <a:r>
              <a:rPr lang="en-GB" baseline="0" dirty="0" smtClean="0"/>
              <a:t> Support is Easy</a:t>
            </a:r>
          </a:p>
          <a:p>
            <a:r>
              <a:rPr lang="en-GB" baseline="0" dirty="0" smtClean="0"/>
              <a:t>Low level interface to reroute Admin Base Object (ABO) calls to new configuration</a:t>
            </a:r>
          </a:p>
          <a:p>
            <a:r>
              <a:rPr lang="en-GB" baseline="0" dirty="0" smtClean="0"/>
              <a:t>Relies on Inetinfo.exe service to be presented and loaded</a:t>
            </a:r>
          </a:p>
        </p:txBody>
      </p:sp>
      <p:sp>
        <p:nvSpPr>
          <p:cNvPr id="4" name="Slide Number Placeholder 3"/>
          <p:cNvSpPr>
            <a:spLocks noGrp="1"/>
          </p:cNvSpPr>
          <p:nvPr>
            <p:ph type="sldNum" sz="quarter" idx="10"/>
          </p:nvPr>
        </p:nvSpPr>
        <p:spPr/>
        <p:txBody>
          <a:bodyPr/>
          <a:lstStyle/>
          <a:p>
            <a:fld id="{E345308B-5714-4CCF-B467-834C960A9FEC}" type="slidenum">
              <a:rPr lang="en-GB" smtClean="0"/>
              <a:pPr/>
              <a:t>12</a:t>
            </a:fld>
            <a:endParaRPr lang="en-GB"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Use only </a:t>
            </a:r>
            <a:r>
              <a:rPr lang="en-GB" dirty="0" err="1" smtClean="0"/>
              <a:t>ApplicationHost.config</a:t>
            </a:r>
            <a:r>
              <a:rPr lang="en-GB" baseline="0" dirty="0" smtClean="0"/>
              <a:t> using IIS7 defaults</a:t>
            </a:r>
          </a:p>
          <a:p>
            <a:r>
              <a:rPr lang="en-GB" baseline="0" dirty="0" smtClean="0"/>
              <a:t>Unlock: Give application developers control of individual sections, collections, elements, and more!</a:t>
            </a:r>
          </a:p>
          <a:p>
            <a:endParaRPr lang="en-GB" baseline="0" dirty="0" smtClean="0"/>
          </a:p>
          <a:p>
            <a:r>
              <a:rPr lang="en-GB" baseline="0" dirty="0" smtClean="0"/>
              <a:t>IIS 6 </a:t>
            </a:r>
            <a:r>
              <a:rPr lang="en-GB" baseline="0" dirty="0" err="1" smtClean="0"/>
              <a:t>Metabase</a:t>
            </a:r>
            <a:r>
              <a:rPr lang="en-GB" baseline="0" dirty="0" smtClean="0"/>
              <a:t> Inheritance – Repetitive, Large collections of Multi Strings (Multi-</a:t>
            </a:r>
            <a:r>
              <a:rPr lang="en-GB" baseline="0" dirty="0" err="1" smtClean="0"/>
              <a:t>sz</a:t>
            </a:r>
            <a:r>
              <a:rPr lang="en-GB" baseline="0" dirty="0" smtClean="0"/>
              <a:t>) &amp; Flags</a:t>
            </a:r>
          </a:p>
          <a:p>
            <a:endParaRPr lang="en-GB" baseline="0" dirty="0" smtClean="0"/>
          </a:p>
          <a:p>
            <a:r>
              <a:rPr lang="en-GB" baseline="0" dirty="0" smtClean="0"/>
              <a:t>IIS 7 Distributed Configuration – Clear Actions: Add, Remove, Clear etc;     Only modify what you don’t want inherited</a:t>
            </a:r>
          </a:p>
          <a:p>
            <a:endParaRPr lang="en-GB" baseline="0" dirty="0" smtClean="0"/>
          </a:p>
        </p:txBody>
      </p:sp>
      <p:sp>
        <p:nvSpPr>
          <p:cNvPr id="4" name="Slide Number Placeholder 3"/>
          <p:cNvSpPr>
            <a:spLocks noGrp="1"/>
          </p:cNvSpPr>
          <p:nvPr>
            <p:ph type="sldNum" sz="quarter" idx="10"/>
          </p:nvPr>
        </p:nvSpPr>
        <p:spPr/>
        <p:txBody>
          <a:bodyPr/>
          <a:lstStyle/>
          <a:p>
            <a:fld id="{E345308B-5714-4CCF-B467-834C960A9FEC}" type="slidenum">
              <a:rPr lang="en-GB" smtClean="0"/>
              <a:pPr/>
              <a:t>15</a:t>
            </a:fld>
            <a:endParaRPr lang="en-GB"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B1009CF-61C1-4A4A-BC70-8F3BBF2CE9CC}" type="datetime1">
              <a:rPr lang="en-US" smtClean="0"/>
              <a:pPr/>
              <a:t>2/23/2009</a:t>
            </a:fld>
            <a:endParaRPr lang="en-GB" dirty="0"/>
          </a:p>
        </p:txBody>
      </p:sp>
      <p:sp>
        <p:nvSpPr>
          <p:cNvPr id="5" name="Footer Placeholder 4"/>
          <p:cNvSpPr>
            <a:spLocks noGrp="1"/>
          </p:cNvSpPr>
          <p:nvPr>
            <p:ph type="ftr" sz="quarter" idx="11"/>
          </p:nvPr>
        </p:nvSpPr>
        <p:spPr/>
        <p:txBody>
          <a:bodyPr/>
          <a:lstStyle/>
          <a:p>
            <a:r>
              <a:rPr lang="en-GB" dirty="0" smtClean="0"/>
              <a:t>Andrew Westgarth - http://www.andrewwestgarth.co.uk/Blog - mail@hawaythelads.co.uk</a:t>
            </a:r>
            <a:endParaRPr lang="en-GB" dirty="0"/>
          </a:p>
        </p:txBody>
      </p:sp>
      <p:sp>
        <p:nvSpPr>
          <p:cNvPr id="6" name="Slide Number Placeholder 5"/>
          <p:cNvSpPr>
            <a:spLocks noGrp="1"/>
          </p:cNvSpPr>
          <p:nvPr>
            <p:ph type="sldNum" sz="quarter" idx="12"/>
          </p:nvPr>
        </p:nvSpPr>
        <p:spPr/>
        <p:txBody>
          <a:bodyPr/>
          <a:lstStyle/>
          <a:p>
            <a:fld id="{32B13493-3074-4578-957A-0CA8DE8C0CE1}" type="slidenum">
              <a:rPr lang="en-GB" smtClean="0"/>
              <a:pPr/>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CC120DA-7B58-452E-81AD-D207FB5DDACB}" type="datetime1">
              <a:rPr lang="en-US" smtClean="0"/>
              <a:pPr/>
              <a:t>2/23/2009</a:t>
            </a:fld>
            <a:endParaRPr lang="en-GB" dirty="0"/>
          </a:p>
        </p:txBody>
      </p:sp>
      <p:sp>
        <p:nvSpPr>
          <p:cNvPr id="5" name="Footer Placeholder 4"/>
          <p:cNvSpPr>
            <a:spLocks noGrp="1"/>
          </p:cNvSpPr>
          <p:nvPr>
            <p:ph type="ftr" sz="quarter" idx="11"/>
          </p:nvPr>
        </p:nvSpPr>
        <p:spPr/>
        <p:txBody>
          <a:bodyPr/>
          <a:lstStyle/>
          <a:p>
            <a:r>
              <a:rPr lang="en-GB" dirty="0" smtClean="0"/>
              <a:t>Andrew Westgarth - http://www.andrewwestgarth.co.uk/Blog - mail@hawaythelads.co.uk</a:t>
            </a:r>
            <a:endParaRPr lang="en-GB" dirty="0"/>
          </a:p>
        </p:txBody>
      </p:sp>
      <p:sp>
        <p:nvSpPr>
          <p:cNvPr id="6" name="Slide Number Placeholder 5"/>
          <p:cNvSpPr>
            <a:spLocks noGrp="1"/>
          </p:cNvSpPr>
          <p:nvPr>
            <p:ph type="sldNum" sz="quarter" idx="12"/>
          </p:nvPr>
        </p:nvSpPr>
        <p:spPr/>
        <p:txBody>
          <a:bodyPr/>
          <a:lstStyle/>
          <a:p>
            <a:fld id="{32B13493-3074-4578-957A-0CA8DE8C0CE1}" type="slidenum">
              <a:rPr lang="en-GB" smtClean="0"/>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6D5D2BF-643C-41C9-A699-41C3798E36D6}" type="datetime1">
              <a:rPr lang="en-US" smtClean="0"/>
              <a:pPr/>
              <a:t>2/23/2009</a:t>
            </a:fld>
            <a:endParaRPr lang="en-GB" dirty="0"/>
          </a:p>
        </p:txBody>
      </p:sp>
      <p:sp>
        <p:nvSpPr>
          <p:cNvPr id="5" name="Footer Placeholder 4"/>
          <p:cNvSpPr>
            <a:spLocks noGrp="1"/>
          </p:cNvSpPr>
          <p:nvPr>
            <p:ph type="ftr" sz="quarter" idx="11"/>
          </p:nvPr>
        </p:nvSpPr>
        <p:spPr/>
        <p:txBody>
          <a:bodyPr/>
          <a:lstStyle/>
          <a:p>
            <a:r>
              <a:rPr lang="en-GB" dirty="0" smtClean="0"/>
              <a:t>Andrew Westgarth - http://www.andrewwestgarth.co.uk/Blog - mail@hawaythelads.co.uk</a:t>
            </a:r>
            <a:endParaRPr lang="en-GB" dirty="0"/>
          </a:p>
        </p:txBody>
      </p:sp>
      <p:sp>
        <p:nvSpPr>
          <p:cNvPr id="6" name="Slide Number Placeholder 5"/>
          <p:cNvSpPr>
            <a:spLocks noGrp="1"/>
          </p:cNvSpPr>
          <p:nvPr>
            <p:ph type="sldNum" sz="quarter" idx="12"/>
          </p:nvPr>
        </p:nvSpPr>
        <p:spPr/>
        <p:txBody>
          <a:bodyPr/>
          <a:lstStyle/>
          <a:p>
            <a:fld id="{32B13493-3074-4578-957A-0CA8DE8C0CE1}" type="slidenum">
              <a:rPr lang="en-GB" smtClean="0"/>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CD0B573-FF56-473F-81C4-BBF3F9109C5A}" type="datetime1">
              <a:rPr lang="en-US" smtClean="0"/>
              <a:pPr/>
              <a:t>2/23/2009</a:t>
            </a:fld>
            <a:endParaRPr lang="en-GB" dirty="0"/>
          </a:p>
        </p:txBody>
      </p:sp>
      <p:sp>
        <p:nvSpPr>
          <p:cNvPr id="5" name="Footer Placeholder 4"/>
          <p:cNvSpPr>
            <a:spLocks noGrp="1"/>
          </p:cNvSpPr>
          <p:nvPr>
            <p:ph type="ftr" sz="quarter" idx="11"/>
          </p:nvPr>
        </p:nvSpPr>
        <p:spPr/>
        <p:txBody>
          <a:bodyPr/>
          <a:lstStyle/>
          <a:p>
            <a:r>
              <a:rPr lang="en-GB" dirty="0" smtClean="0"/>
              <a:t>Andrew Westgarth - http://www.andrewwestgarth.co.uk/Blog - mail@hawaythelads.co.uk</a:t>
            </a:r>
            <a:endParaRPr lang="en-GB" dirty="0"/>
          </a:p>
        </p:txBody>
      </p:sp>
      <p:sp>
        <p:nvSpPr>
          <p:cNvPr id="6" name="Slide Number Placeholder 5"/>
          <p:cNvSpPr>
            <a:spLocks noGrp="1"/>
          </p:cNvSpPr>
          <p:nvPr>
            <p:ph type="sldNum" sz="quarter" idx="12"/>
          </p:nvPr>
        </p:nvSpPr>
        <p:spPr/>
        <p:txBody>
          <a:bodyPr/>
          <a:lstStyle/>
          <a:p>
            <a:fld id="{32B13493-3074-4578-957A-0CA8DE8C0CE1}" type="slidenum">
              <a:rPr lang="en-GB" smtClean="0"/>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5FD2F76-6DA6-4C63-883E-2353F8C499E6}" type="datetime1">
              <a:rPr lang="en-US" smtClean="0"/>
              <a:pPr/>
              <a:t>2/23/2009</a:t>
            </a:fld>
            <a:endParaRPr lang="en-GB" dirty="0"/>
          </a:p>
        </p:txBody>
      </p:sp>
      <p:sp>
        <p:nvSpPr>
          <p:cNvPr id="5" name="Footer Placeholder 4"/>
          <p:cNvSpPr>
            <a:spLocks noGrp="1"/>
          </p:cNvSpPr>
          <p:nvPr>
            <p:ph type="ftr" sz="quarter" idx="11"/>
          </p:nvPr>
        </p:nvSpPr>
        <p:spPr/>
        <p:txBody>
          <a:bodyPr/>
          <a:lstStyle/>
          <a:p>
            <a:r>
              <a:rPr lang="en-GB" dirty="0" smtClean="0"/>
              <a:t>Andrew Westgarth - http://www.andrewwestgarth.co.uk/Blog - mail@hawaythelads.co.uk</a:t>
            </a:r>
            <a:endParaRPr lang="en-GB" dirty="0"/>
          </a:p>
        </p:txBody>
      </p:sp>
      <p:sp>
        <p:nvSpPr>
          <p:cNvPr id="6" name="Slide Number Placeholder 5"/>
          <p:cNvSpPr>
            <a:spLocks noGrp="1"/>
          </p:cNvSpPr>
          <p:nvPr>
            <p:ph type="sldNum" sz="quarter" idx="12"/>
          </p:nvPr>
        </p:nvSpPr>
        <p:spPr/>
        <p:txBody>
          <a:bodyPr/>
          <a:lstStyle/>
          <a:p>
            <a:fld id="{32B13493-3074-4578-957A-0CA8DE8C0CE1}" type="slidenum">
              <a:rPr lang="en-GB" smtClean="0"/>
              <a:pPr/>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B19782F3-E082-4DB0-8173-D9FE484686A3}" type="datetime1">
              <a:rPr lang="en-US" smtClean="0"/>
              <a:pPr/>
              <a:t>2/23/2009</a:t>
            </a:fld>
            <a:endParaRPr lang="en-GB" dirty="0"/>
          </a:p>
        </p:txBody>
      </p:sp>
      <p:sp>
        <p:nvSpPr>
          <p:cNvPr id="6" name="Footer Placeholder 5"/>
          <p:cNvSpPr>
            <a:spLocks noGrp="1"/>
          </p:cNvSpPr>
          <p:nvPr>
            <p:ph type="ftr" sz="quarter" idx="11"/>
          </p:nvPr>
        </p:nvSpPr>
        <p:spPr/>
        <p:txBody>
          <a:bodyPr/>
          <a:lstStyle/>
          <a:p>
            <a:r>
              <a:rPr lang="en-GB" dirty="0" smtClean="0"/>
              <a:t>Andrew Westgarth - http://www.andrewwestgarth.co.uk/Blog - mail@hawaythelads.co.uk</a:t>
            </a:r>
            <a:endParaRPr lang="en-GB" dirty="0"/>
          </a:p>
        </p:txBody>
      </p:sp>
      <p:sp>
        <p:nvSpPr>
          <p:cNvPr id="7" name="Slide Number Placeholder 6"/>
          <p:cNvSpPr>
            <a:spLocks noGrp="1"/>
          </p:cNvSpPr>
          <p:nvPr>
            <p:ph type="sldNum" sz="quarter" idx="12"/>
          </p:nvPr>
        </p:nvSpPr>
        <p:spPr/>
        <p:txBody>
          <a:bodyPr/>
          <a:lstStyle/>
          <a:p>
            <a:fld id="{32B13493-3074-4578-957A-0CA8DE8C0CE1}" type="slidenum">
              <a:rPr lang="en-GB" smtClean="0"/>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6A0C1F8-AE2E-4DC7-84D6-650993D2C6B5}" type="datetime1">
              <a:rPr lang="en-US" smtClean="0"/>
              <a:pPr/>
              <a:t>2/23/2009</a:t>
            </a:fld>
            <a:endParaRPr lang="en-GB" dirty="0"/>
          </a:p>
        </p:txBody>
      </p:sp>
      <p:sp>
        <p:nvSpPr>
          <p:cNvPr id="8" name="Footer Placeholder 7"/>
          <p:cNvSpPr>
            <a:spLocks noGrp="1"/>
          </p:cNvSpPr>
          <p:nvPr>
            <p:ph type="ftr" sz="quarter" idx="11"/>
          </p:nvPr>
        </p:nvSpPr>
        <p:spPr/>
        <p:txBody>
          <a:bodyPr/>
          <a:lstStyle/>
          <a:p>
            <a:r>
              <a:rPr lang="en-GB" dirty="0" smtClean="0"/>
              <a:t>Andrew Westgarth - http://www.andrewwestgarth.co.uk/Blog - mail@hawaythelads.co.uk</a:t>
            </a:r>
            <a:endParaRPr lang="en-GB" dirty="0"/>
          </a:p>
        </p:txBody>
      </p:sp>
      <p:sp>
        <p:nvSpPr>
          <p:cNvPr id="9" name="Slide Number Placeholder 8"/>
          <p:cNvSpPr>
            <a:spLocks noGrp="1"/>
          </p:cNvSpPr>
          <p:nvPr>
            <p:ph type="sldNum" sz="quarter" idx="12"/>
          </p:nvPr>
        </p:nvSpPr>
        <p:spPr/>
        <p:txBody>
          <a:bodyPr/>
          <a:lstStyle/>
          <a:p>
            <a:fld id="{32B13493-3074-4578-957A-0CA8DE8C0CE1}" type="slidenum">
              <a:rPr lang="en-GB" smtClean="0"/>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AA738093-554B-426D-A5FB-21B1363E4E0B}" type="datetime1">
              <a:rPr lang="en-US" smtClean="0"/>
              <a:pPr/>
              <a:t>2/23/2009</a:t>
            </a:fld>
            <a:endParaRPr lang="en-GB" dirty="0"/>
          </a:p>
        </p:txBody>
      </p:sp>
      <p:sp>
        <p:nvSpPr>
          <p:cNvPr id="4" name="Footer Placeholder 3"/>
          <p:cNvSpPr>
            <a:spLocks noGrp="1"/>
          </p:cNvSpPr>
          <p:nvPr>
            <p:ph type="ftr" sz="quarter" idx="11"/>
          </p:nvPr>
        </p:nvSpPr>
        <p:spPr/>
        <p:txBody>
          <a:bodyPr/>
          <a:lstStyle/>
          <a:p>
            <a:r>
              <a:rPr lang="en-GB" dirty="0" smtClean="0"/>
              <a:t>Andrew Westgarth - http://www.andrewwestgarth.co.uk/Blog - mail@hawaythelads.co.uk</a:t>
            </a:r>
            <a:endParaRPr lang="en-GB" dirty="0"/>
          </a:p>
        </p:txBody>
      </p:sp>
      <p:sp>
        <p:nvSpPr>
          <p:cNvPr id="5" name="Slide Number Placeholder 4"/>
          <p:cNvSpPr>
            <a:spLocks noGrp="1"/>
          </p:cNvSpPr>
          <p:nvPr>
            <p:ph type="sldNum" sz="quarter" idx="12"/>
          </p:nvPr>
        </p:nvSpPr>
        <p:spPr/>
        <p:txBody>
          <a:bodyPr/>
          <a:lstStyle/>
          <a:p>
            <a:fld id="{32B13493-3074-4578-957A-0CA8DE8C0CE1}" type="slidenum">
              <a:rPr lang="en-GB" smtClean="0"/>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E26DCB-DAB1-4DA4-85A7-B7C2DFA1D8B8}" type="datetime1">
              <a:rPr lang="en-US" smtClean="0"/>
              <a:pPr/>
              <a:t>2/23/2009</a:t>
            </a:fld>
            <a:endParaRPr lang="en-GB" dirty="0"/>
          </a:p>
        </p:txBody>
      </p:sp>
      <p:sp>
        <p:nvSpPr>
          <p:cNvPr id="3" name="Footer Placeholder 2"/>
          <p:cNvSpPr>
            <a:spLocks noGrp="1"/>
          </p:cNvSpPr>
          <p:nvPr>
            <p:ph type="ftr" sz="quarter" idx="11"/>
          </p:nvPr>
        </p:nvSpPr>
        <p:spPr/>
        <p:txBody>
          <a:bodyPr/>
          <a:lstStyle/>
          <a:p>
            <a:r>
              <a:rPr lang="en-GB" dirty="0" smtClean="0"/>
              <a:t>Andrew Westgarth - http://www.andrewwestgarth.co.uk/Blog - mail@hawaythelads.co.uk</a:t>
            </a:r>
            <a:endParaRPr lang="en-GB" dirty="0"/>
          </a:p>
        </p:txBody>
      </p:sp>
      <p:sp>
        <p:nvSpPr>
          <p:cNvPr id="4" name="Slide Number Placeholder 3"/>
          <p:cNvSpPr>
            <a:spLocks noGrp="1"/>
          </p:cNvSpPr>
          <p:nvPr>
            <p:ph type="sldNum" sz="quarter" idx="12"/>
          </p:nvPr>
        </p:nvSpPr>
        <p:spPr/>
        <p:txBody>
          <a:bodyPr/>
          <a:lstStyle/>
          <a:p>
            <a:fld id="{32B13493-3074-4578-957A-0CA8DE8C0CE1}" type="slidenum">
              <a:rPr lang="en-GB" smtClean="0"/>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E4E222-AB67-43C1-9D41-579905C10C01}" type="datetime1">
              <a:rPr lang="en-US" smtClean="0"/>
              <a:pPr/>
              <a:t>2/23/2009</a:t>
            </a:fld>
            <a:endParaRPr lang="en-GB" dirty="0"/>
          </a:p>
        </p:txBody>
      </p:sp>
      <p:sp>
        <p:nvSpPr>
          <p:cNvPr id="6" name="Footer Placeholder 5"/>
          <p:cNvSpPr>
            <a:spLocks noGrp="1"/>
          </p:cNvSpPr>
          <p:nvPr>
            <p:ph type="ftr" sz="quarter" idx="11"/>
          </p:nvPr>
        </p:nvSpPr>
        <p:spPr/>
        <p:txBody>
          <a:bodyPr/>
          <a:lstStyle/>
          <a:p>
            <a:r>
              <a:rPr lang="en-GB" dirty="0" smtClean="0"/>
              <a:t>Andrew Westgarth - http://www.andrewwestgarth.co.uk/Blog - mail@hawaythelads.co.uk</a:t>
            </a:r>
            <a:endParaRPr lang="en-GB" dirty="0"/>
          </a:p>
        </p:txBody>
      </p:sp>
      <p:sp>
        <p:nvSpPr>
          <p:cNvPr id="7" name="Slide Number Placeholder 6"/>
          <p:cNvSpPr>
            <a:spLocks noGrp="1"/>
          </p:cNvSpPr>
          <p:nvPr>
            <p:ph type="sldNum" sz="quarter" idx="12"/>
          </p:nvPr>
        </p:nvSpPr>
        <p:spPr/>
        <p:txBody>
          <a:bodyPr/>
          <a:lstStyle/>
          <a:p>
            <a:fld id="{32B13493-3074-4578-957A-0CA8DE8C0CE1}" type="slidenum">
              <a:rPr lang="en-GB" smtClean="0"/>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D6D1AC-8E69-4AEF-A7D8-80549A79F2D9}" type="datetime1">
              <a:rPr lang="en-US" smtClean="0"/>
              <a:pPr/>
              <a:t>2/23/2009</a:t>
            </a:fld>
            <a:endParaRPr lang="en-GB" dirty="0"/>
          </a:p>
        </p:txBody>
      </p:sp>
      <p:sp>
        <p:nvSpPr>
          <p:cNvPr id="6" name="Footer Placeholder 5"/>
          <p:cNvSpPr>
            <a:spLocks noGrp="1"/>
          </p:cNvSpPr>
          <p:nvPr>
            <p:ph type="ftr" sz="quarter" idx="11"/>
          </p:nvPr>
        </p:nvSpPr>
        <p:spPr/>
        <p:txBody>
          <a:bodyPr/>
          <a:lstStyle/>
          <a:p>
            <a:r>
              <a:rPr lang="en-GB" dirty="0" smtClean="0"/>
              <a:t>Andrew Westgarth - http://www.andrewwestgarth.co.uk/Blog - mail@hawaythelads.co.uk</a:t>
            </a:r>
            <a:endParaRPr lang="en-GB" dirty="0"/>
          </a:p>
        </p:txBody>
      </p:sp>
      <p:sp>
        <p:nvSpPr>
          <p:cNvPr id="7" name="Slide Number Placeholder 6"/>
          <p:cNvSpPr>
            <a:spLocks noGrp="1"/>
          </p:cNvSpPr>
          <p:nvPr>
            <p:ph type="sldNum" sz="quarter" idx="12"/>
          </p:nvPr>
        </p:nvSpPr>
        <p:spPr/>
        <p:txBody>
          <a:bodyPr/>
          <a:lstStyle/>
          <a:p>
            <a:fld id="{32B13493-3074-4578-957A-0CA8DE8C0CE1}" type="slidenum">
              <a:rPr lang="en-GB" smtClean="0"/>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9186DF-E44F-4AC1-823E-1C0406AB0FDC}" type="datetime1">
              <a:rPr lang="en-US" smtClean="0"/>
              <a:pPr/>
              <a:t>2/23/2009</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dirty="0" smtClean="0"/>
              <a:t>Andrew Westgarth - http://www.andrewwestgarth.co.uk/Blog - mail@hawaythelads.co.uk</a:t>
            </a:r>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B13493-3074-4578-957A-0CA8DE8C0CE1}" type="slidenum">
              <a:rPr lang="en-GB" smtClean="0"/>
              <a:pPr/>
              <a:t>‹#›</a:t>
            </a:fld>
            <a:endParaRPr lang="en-GB"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1.gif"/></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mailto:mail@hawaythelads.co.uk" TargetMode="External"/><Relationship Id="rId2" Type="http://schemas.openxmlformats.org/officeDocument/2006/relationships/hyperlink" Target="http://www.andrewwestgarth.co.uk/Blog" TargetMode="External"/><Relationship Id="rId1" Type="http://schemas.openxmlformats.org/officeDocument/2006/relationships/slideLayout" Target="../slideLayouts/slideLayout2.xml"/><Relationship Id="rId4" Type="http://schemas.openxmlformats.org/officeDocument/2006/relationships/hyperlink" Target="http://twitter.com/apwestgarth" TargetMode="External"/></Relationships>
</file>

<file path=ppt/slides/_rels/slide29.xml.rels><?xml version="1.0" encoding="UTF-8" standalone="yes"?>
<Relationships xmlns="http://schemas.openxmlformats.org/package/2006/relationships"><Relationship Id="rId3" Type="http://schemas.openxmlformats.org/officeDocument/2006/relationships/hyperlink" Target="http://www.iis-resources.com/" TargetMode="External"/><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hyperlink" Target="http://msdn.microsoft.com/msdnmag/issues/07/03/iis7/default.aspx" TargetMode="External"/><Relationship Id="rId4" Type="http://schemas.openxmlformats.org/officeDocument/2006/relationships/hyperlink" Target="http://mvolo.com/blogs/serverside/archive/2006/12/28/Fix-problems-with-Visual-Studio-F5-debugging-of-ASP.Net-applications-on-IIS7-Vista.aspx"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Internet Information Services 7.0 for ASP.Net Developers</a:t>
            </a:r>
            <a:endParaRPr lang="en-GB" dirty="0"/>
          </a:p>
        </p:txBody>
      </p:sp>
      <p:sp>
        <p:nvSpPr>
          <p:cNvPr id="3" name="Subtitle 2"/>
          <p:cNvSpPr>
            <a:spLocks noGrp="1"/>
          </p:cNvSpPr>
          <p:nvPr>
            <p:ph type="subTitle" idx="1"/>
          </p:nvPr>
        </p:nvSpPr>
        <p:spPr/>
        <p:txBody>
          <a:bodyPr/>
          <a:lstStyle/>
          <a:p>
            <a:r>
              <a:rPr lang="en-GB" dirty="0" smtClean="0"/>
              <a:t>Andrew Westgarth</a:t>
            </a:r>
          </a:p>
          <a:p>
            <a:r>
              <a:rPr lang="en-GB" dirty="0" smtClean="0"/>
              <a:t>Tuesday 9</a:t>
            </a:r>
            <a:r>
              <a:rPr lang="en-GB" baseline="30000" dirty="0" smtClean="0"/>
              <a:t>th</a:t>
            </a:r>
            <a:r>
              <a:rPr lang="en-GB" dirty="0" smtClean="0"/>
              <a:t> December 2008</a:t>
            </a:r>
          </a:p>
          <a:p>
            <a:r>
              <a:rPr lang="en-GB" dirty="0" smtClean="0"/>
              <a:t>Scottish Developers - Glasgow</a:t>
            </a:r>
          </a:p>
        </p:txBody>
      </p:sp>
      <p:sp>
        <p:nvSpPr>
          <p:cNvPr id="4" name="Footer Placeholder 3"/>
          <p:cNvSpPr>
            <a:spLocks noGrp="1"/>
          </p:cNvSpPr>
          <p:nvPr>
            <p:ph type="ftr" sz="quarter" idx="11"/>
          </p:nvPr>
        </p:nvSpPr>
        <p:spPr>
          <a:xfrm>
            <a:off x="142844" y="6356350"/>
            <a:ext cx="8929750" cy="365125"/>
          </a:xfrm>
        </p:spPr>
        <p:txBody>
          <a:bodyPr/>
          <a:lstStyle/>
          <a:p>
            <a:r>
              <a:rPr lang="en-GB" dirty="0" smtClean="0"/>
              <a:t>Andrew Westgarth - http://www.andrewwestgarth.co.uk/Blog - mail@hawaythelads.co.uk</a:t>
            </a:r>
            <a:endParaRPr lang="en-GB" dirty="0"/>
          </a:p>
        </p:txBody>
      </p:sp>
      <p:pic>
        <p:nvPicPr>
          <p:cNvPr id="6" name="Picture 5" descr="monkey.gif"/>
          <p:cNvPicPr>
            <a:picLocks noChangeAspect="1"/>
          </p:cNvPicPr>
          <p:nvPr/>
        </p:nvPicPr>
        <p:blipFill>
          <a:blip r:embed="rId3"/>
          <a:stretch>
            <a:fillRect/>
          </a:stretch>
        </p:blipFill>
        <p:spPr>
          <a:xfrm>
            <a:off x="3286116" y="146663"/>
            <a:ext cx="2714644" cy="204053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8" name="Picture 7" descr="MVP_Horizontal_FullColor.png"/>
          <p:cNvPicPr>
            <a:picLocks noChangeAspect="1"/>
          </p:cNvPicPr>
          <p:nvPr/>
        </p:nvPicPr>
        <p:blipFill>
          <a:blip r:embed="rId4" cstate="print"/>
          <a:stretch>
            <a:fillRect/>
          </a:stretch>
        </p:blipFill>
        <p:spPr>
          <a:xfrm>
            <a:off x="6572247" y="445425"/>
            <a:ext cx="2286034" cy="924574"/>
          </a:xfrm>
          <a:prstGeom prst="rect">
            <a:avLst/>
          </a:prstGeom>
        </p:spPr>
      </p:pic>
      <p:pic>
        <p:nvPicPr>
          <p:cNvPr id="9" name="Picture 8" descr="scottishdevslogolarge"/>
          <p:cNvPicPr>
            <a:picLocks noChangeAspect="1"/>
          </p:cNvPicPr>
          <p:nvPr/>
        </p:nvPicPr>
        <p:blipFill>
          <a:blip r:embed="rId5"/>
          <a:stretch>
            <a:fillRect/>
          </a:stretch>
        </p:blipFill>
        <p:spPr>
          <a:xfrm>
            <a:off x="500033" y="428604"/>
            <a:ext cx="2571765" cy="857256"/>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Administration</a:t>
            </a:r>
            <a:endParaRPr lang="en-GB" dirty="0"/>
          </a:p>
        </p:txBody>
      </p:sp>
      <p:sp>
        <p:nvSpPr>
          <p:cNvPr id="3" name="Content Placeholder 2"/>
          <p:cNvSpPr>
            <a:spLocks noGrp="1"/>
          </p:cNvSpPr>
          <p:nvPr>
            <p:ph idx="1"/>
          </p:nvPr>
        </p:nvSpPr>
        <p:spPr/>
        <p:txBody>
          <a:bodyPr/>
          <a:lstStyle/>
          <a:p>
            <a:r>
              <a:rPr lang="en-GB" dirty="0" smtClean="0"/>
              <a:t>New Administration UI</a:t>
            </a:r>
          </a:p>
          <a:p>
            <a:r>
              <a:rPr lang="en-GB" dirty="0" smtClean="0"/>
              <a:t>New Command Line Utility appcmd.exe</a:t>
            </a:r>
          </a:p>
          <a:p>
            <a:r>
              <a:rPr lang="en-GB" dirty="0" smtClean="0"/>
              <a:t>New Managed DLL – Microsoft.Web.Administration</a:t>
            </a:r>
          </a:p>
          <a:p>
            <a:r>
              <a:rPr lang="en-GB" dirty="0" smtClean="0"/>
              <a:t>Can be Delegated</a:t>
            </a:r>
          </a:p>
          <a:p>
            <a:r>
              <a:rPr lang="en-GB" dirty="0" smtClean="0"/>
              <a:t>Server can be managed Remotely</a:t>
            </a:r>
            <a:endParaRPr lang="en-GB" dirty="0"/>
          </a:p>
        </p:txBody>
      </p:sp>
      <p:sp>
        <p:nvSpPr>
          <p:cNvPr id="4" name="Footer Placeholder 3"/>
          <p:cNvSpPr>
            <a:spLocks noGrp="1"/>
          </p:cNvSpPr>
          <p:nvPr>
            <p:ph type="ftr" sz="quarter" idx="11"/>
          </p:nvPr>
        </p:nvSpPr>
        <p:spPr>
          <a:xfrm>
            <a:off x="571472" y="6356350"/>
            <a:ext cx="8001056" cy="365125"/>
          </a:xfrm>
        </p:spPr>
        <p:txBody>
          <a:bodyPr/>
          <a:lstStyle/>
          <a:p>
            <a:r>
              <a:rPr lang="en-GB" dirty="0" smtClean="0"/>
              <a:t>Andrew Westgarth - http://www.andrewwestgarth.co.uk/Blog - mail@hawaythelads.co.uk</a:t>
            </a:r>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Delegated Administration</a:t>
            </a:r>
            <a:endParaRPr lang="en-GB" dirty="0"/>
          </a:p>
        </p:txBody>
      </p:sp>
      <p:sp>
        <p:nvSpPr>
          <p:cNvPr id="5" name="Content Placeholder 4"/>
          <p:cNvSpPr>
            <a:spLocks noGrp="1"/>
          </p:cNvSpPr>
          <p:nvPr>
            <p:ph idx="1"/>
          </p:nvPr>
        </p:nvSpPr>
        <p:spPr/>
        <p:txBody>
          <a:bodyPr/>
          <a:lstStyle/>
          <a:p>
            <a:r>
              <a:rPr lang="en-GB" dirty="0" smtClean="0"/>
              <a:t>Server Administration can be delegated via configuration</a:t>
            </a:r>
          </a:p>
          <a:p>
            <a:pPr lvl="1"/>
            <a:r>
              <a:rPr lang="en-GB" dirty="0" smtClean="0"/>
              <a:t>Allows Administrators to enable others to control aspects of configuration</a:t>
            </a:r>
          </a:p>
          <a:p>
            <a:r>
              <a:rPr lang="en-GB" dirty="0" smtClean="0"/>
              <a:t>Remote Administration of IIS in Windows Server 2008</a:t>
            </a:r>
          </a:p>
          <a:p>
            <a:endParaRPr lang="en-GB" dirty="0"/>
          </a:p>
        </p:txBody>
      </p:sp>
      <p:sp>
        <p:nvSpPr>
          <p:cNvPr id="6" name="Footer Placeholder 5"/>
          <p:cNvSpPr>
            <a:spLocks noGrp="1"/>
          </p:cNvSpPr>
          <p:nvPr>
            <p:ph type="ftr" sz="quarter" idx="11"/>
          </p:nvPr>
        </p:nvSpPr>
        <p:spPr>
          <a:xfrm>
            <a:off x="571472" y="6356350"/>
            <a:ext cx="8001056" cy="365125"/>
          </a:xfrm>
        </p:spPr>
        <p:txBody>
          <a:bodyPr/>
          <a:lstStyle/>
          <a:p>
            <a:r>
              <a:rPr lang="en-GB" dirty="0" smtClean="0"/>
              <a:t>Andrew Westgarth - http://www.andrewwestgarth.co.uk/Blog - mail@hawaythelads.co.uk</a:t>
            </a:r>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Demo – IIS7 Administration</a:t>
            </a:r>
            <a:endParaRPr lang="en-GB" dirty="0"/>
          </a:p>
        </p:txBody>
      </p:sp>
      <p:sp>
        <p:nvSpPr>
          <p:cNvPr id="3" name="Content Placeholder 2"/>
          <p:cNvSpPr>
            <a:spLocks noGrp="1"/>
          </p:cNvSpPr>
          <p:nvPr>
            <p:ph idx="1"/>
          </p:nvPr>
        </p:nvSpPr>
        <p:spPr/>
        <p:txBody>
          <a:bodyPr/>
          <a:lstStyle/>
          <a:p>
            <a:r>
              <a:rPr lang="en-GB" dirty="0" smtClean="0"/>
              <a:t>Administration UI and AppCmd</a:t>
            </a:r>
          </a:p>
          <a:p>
            <a:r>
              <a:rPr lang="en-GB" dirty="0" smtClean="0"/>
              <a:t>Review of Microsoft.Web.Administration</a:t>
            </a:r>
            <a:endParaRPr lang="en-GB" dirty="0"/>
          </a:p>
        </p:txBody>
      </p:sp>
      <p:sp>
        <p:nvSpPr>
          <p:cNvPr id="4" name="Footer Placeholder 3"/>
          <p:cNvSpPr>
            <a:spLocks noGrp="1"/>
          </p:cNvSpPr>
          <p:nvPr>
            <p:ph type="ftr" sz="quarter" idx="11"/>
          </p:nvPr>
        </p:nvSpPr>
        <p:spPr>
          <a:xfrm>
            <a:off x="642910" y="6356350"/>
            <a:ext cx="7786742" cy="365125"/>
          </a:xfrm>
        </p:spPr>
        <p:txBody>
          <a:bodyPr/>
          <a:lstStyle/>
          <a:p>
            <a:r>
              <a:rPr lang="en-GB" dirty="0" smtClean="0"/>
              <a:t>Andrew Westgarth - http://www.andrewwestgarth.co.uk/Blog - mail@hawaythelads.co.uk</a:t>
            </a:r>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Componentization</a:t>
            </a:r>
            <a:endParaRPr lang="en-GB" dirty="0"/>
          </a:p>
        </p:txBody>
      </p:sp>
      <p:sp>
        <p:nvSpPr>
          <p:cNvPr id="4" name="Content Placeholder 3"/>
          <p:cNvSpPr>
            <a:spLocks noGrp="1"/>
          </p:cNvSpPr>
          <p:nvPr>
            <p:ph idx="1"/>
          </p:nvPr>
        </p:nvSpPr>
        <p:spPr/>
        <p:txBody>
          <a:bodyPr/>
          <a:lstStyle/>
          <a:p>
            <a:r>
              <a:rPr lang="en-GB" dirty="0" smtClean="0"/>
              <a:t>IIS7 Now Fully Modular</a:t>
            </a:r>
          </a:p>
          <a:p>
            <a:r>
              <a:rPr lang="en-GB" dirty="0" smtClean="0"/>
              <a:t>Can have very small server footprint </a:t>
            </a:r>
          </a:p>
          <a:p>
            <a:r>
              <a:rPr lang="en-GB" dirty="0" smtClean="0"/>
              <a:t>Customise to only install/enable features you want to have running</a:t>
            </a:r>
          </a:p>
          <a:p>
            <a:r>
              <a:rPr lang="en-GB" dirty="0" smtClean="0"/>
              <a:t>Therefore only patch what you need/use</a:t>
            </a:r>
            <a:endParaRPr lang="en-GB" dirty="0"/>
          </a:p>
        </p:txBody>
      </p:sp>
      <p:sp>
        <p:nvSpPr>
          <p:cNvPr id="3" name="Footer Placeholder 2"/>
          <p:cNvSpPr>
            <a:spLocks noGrp="1"/>
          </p:cNvSpPr>
          <p:nvPr>
            <p:ph type="ftr" sz="quarter" idx="11"/>
          </p:nvPr>
        </p:nvSpPr>
        <p:spPr/>
        <p:txBody>
          <a:bodyPr/>
          <a:lstStyle/>
          <a:p>
            <a:r>
              <a:rPr lang="en-GB" dirty="0" smtClean="0"/>
              <a:t>Andrew Westgarth - http://www.andrewwestgarth.co.uk/Blog - mail@hawaythelads.co.uk</a:t>
            </a:r>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Components of IIS7</a:t>
            </a:r>
            <a:endParaRPr lang="en-GB" dirty="0"/>
          </a:p>
        </p:txBody>
      </p:sp>
      <p:sp>
        <p:nvSpPr>
          <p:cNvPr id="4" name="Footer Placeholder 3"/>
          <p:cNvSpPr>
            <a:spLocks noGrp="1"/>
          </p:cNvSpPr>
          <p:nvPr>
            <p:ph type="ftr" sz="quarter" idx="11"/>
          </p:nvPr>
        </p:nvSpPr>
        <p:spPr>
          <a:xfrm>
            <a:off x="214282" y="6356350"/>
            <a:ext cx="8715436" cy="365125"/>
          </a:xfrm>
        </p:spPr>
        <p:txBody>
          <a:bodyPr/>
          <a:lstStyle/>
          <a:p>
            <a:r>
              <a:rPr lang="en-GB" dirty="0" smtClean="0"/>
              <a:t>Andrew Westgarth - http://www.andrewwestgarth.co.uk/Blog - mail@hawaythelads.co.uk</a:t>
            </a:r>
            <a:endParaRPr lang="en-GB" dirty="0"/>
          </a:p>
        </p:txBody>
      </p:sp>
      <p:sp>
        <p:nvSpPr>
          <p:cNvPr id="46" name="Rectangle 45"/>
          <p:cNvSpPr/>
          <p:nvPr/>
        </p:nvSpPr>
        <p:spPr>
          <a:xfrm>
            <a:off x="7034233" y="4857760"/>
            <a:ext cx="1643074" cy="121444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59" name="Group 58"/>
          <p:cNvGrpSpPr/>
          <p:nvPr/>
        </p:nvGrpSpPr>
        <p:grpSpPr>
          <a:xfrm>
            <a:off x="142844" y="1357298"/>
            <a:ext cx="8929750" cy="5214974"/>
            <a:chOff x="142844" y="1214422"/>
            <a:chExt cx="8929750" cy="5214974"/>
          </a:xfrm>
        </p:grpSpPr>
        <p:sp>
          <p:nvSpPr>
            <p:cNvPr id="5" name="Rounded Rectangle 4"/>
            <p:cNvSpPr/>
            <p:nvPr/>
          </p:nvSpPr>
          <p:spPr>
            <a:xfrm>
              <a:off x="142844" y="1214422"/>
              <a:ext cx="8929750" cy="5214974"/>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ounded Rectangle 5"/>
            <p:cNvSpPr/>
            <p:nvPr/>
          </p:nvSpPr>
          <p:spPr>
            <a:xfrm>
              <a:off x="785786" y="1357298"/>
              <a:ext cx="1928826" cy="307183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Security</a:t>
              </a:r>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a:p>
          </p:txBody>
        </p:sp>
        <p:sp>
          <p:nvSpPr>
            <p:cNvPr id="7" name="Rounded Rectangle 6"/>
            <p:cNvSpPr/>
            <p:nvPr/>
          </p:nvSpPr>
          <p:spPr>
            <a:xfrm>
              <a:off x="4929190" y="1357298"/>
              <a:ext cx="1928826" cy="307183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Health and Diagnostics</a:t>
              </a:r>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a:p>
          </p:txBody>
        </p:sp>
        <p:sp>
          <p:nvSpPr>
            <p:cNvPr id="8" name="Rounded Rectangle 7"/>
            <p:cNvSpPr/>
            <p:nvPr/>
          </p:nvSpPr>
          <p:spPr>
            <a:xfrm>
              <a:off x="2857488" y="1357298"/>
              <a:ext cx="1928826" cy="307183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Application Development</a:t>
              </a:r>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a:p>
          </p:txBody>
        </p:sp>
        <p:sp>
          <p:nvSpPr>
            <p:cNvPr id="9" name="Rounded Rectangle 8"/>
            <p:cNvSpPr/>
            <p:nvPr/>
          </p:nvSpPr>
          <p:spPr>
            <a:xfrm>
              <a:off x="7000892" y="1357298"/>
              <a:ext cx="1714512" cy="100013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FTP Publishing</a:t>
              </a:r>
            </a:p>
            <a:p>
              <a:pPr algn="ctr"/>
              <a:endParaRPr lang="en-GB" dirty="0" smtClean="0"/>
            </a:p>
            <a:p>
              <a:pPr algn="ctr"/>
              <a:endParaRPr lang="en-GB" dirty="0" smtClean="0"/>
            </a:p>
            <a:p>
              <a:pPr algn="ctr"/>
              <a:endParaRPr lang="en-GB" dirty="0"/>
            </a:p>
          </p:txBody>
        </p:sp>
        <p:sp>
          <p:nvSpPr>
            <p:cNvPr id="10" name="Rounded Rectangle 9"/>
            <p:cNvSpPr/>
            <p:nvPr/>
          </p:nvSpPr>
          <p:spPr>
            <a:xfrm>
              <a:off x="7000892" y="2428868"/>
              <a:ext cx="1714512" cy="107157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Performance</a:t>
              </a:r>
            </a:p>
            <a:p>
              <a:pPr algn="ctr"/>
              <a:endParaRPr lang="en-GB" dirty="0" smtClean="0"/>
            </a:p>
            <a:p>
              <a:pPr algn="ctr"/>
              <a:endParaRPr lang="en-GB" dirty="0" smtClean="0"/>
            </a:p>
            <a:p>
              <a:pPr algn="ctr"/>
              <a:endParaRPr lang="en-GB" dirty="0"/>
            </a:p>
          </p:txBody>
        </p:sp>
        <p:sp>
          <p:nvSpPr>
            <p:cNvPr id="11" name="Rounded Rectangle 10"/>
            <p:cNvSpPr/>
            <p:nvPr/>
          </p:nvSpPr>
          <p:spPr>
            <a:xfrm>
              <a:off x="7000892" y="3643314"/>
              <a:ext cx="1714512" cy="257176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Management</a:t>
              </a:r>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p:txBody>
        </p:sp>
        <p:sp>
          <p:nvSpPr>
            <p:cNvPr id="12" name="Rounded Rectangle 11"/>
            <p:cNvSpPr/>
            <p:nvPr/>
          </p:nvSpPr>
          <p:spPr>
            <a:xfrm>
              <a:off x="785786" y="4500570"/>
              <a:ext cx="6072230" cy="100013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Common HTTP Web Server Components</a:t>
              </a:r>
            </a:p>
            <a:p>
              <a:pPr algn="ctr"/>
              <a:endParaRPr lang="en-GB" dirty="0" smtClean="0"/>
            </a:p>
            <a:p>
              <a:pPr algn="ctr"/>
              <a:endParaRPr lang="en-GB" dirty="0" smtClean="0"/>
            </a:p>
            <a:p>
              <a:pPr algn="ctr"/>
              <a:endParaRPr lang="en-GB" dirty="0"/>
            </a:p>
          </p:txBody>
        </p:sp>
        <p:sp>
          <p:nvSpPr>
            <p:cNvPr id="13" name="Rounded Rectangle 12"/>
            <p:cNvSpPr/>
            <p:nvPr/>
          </p:nvSpPr>
          <p:spPr>
            <a:xfrm>
              <a:off x="785786" y="5643578"/>
              <a:ext cx="6072230" cy="5715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Windows Process Activation Service</a:t>
              </a:r>
            </a:p>
            <a:p>
              <a:pPr algn="ctr"/>
              <a:endParaRPr lang="en-GB" dirty="0" smtClean="0"/>
            </a:p>
          </p:txBody>
        </p:sp>
        <p:sp>
          <p:nvSpPr>
            <p:cNvPr id="14" name="Rounded Rectangle 13"/>
            <p:cNvSpPr/>
            <p:nvPr/>
          </p:nvSpPr>
          <p:spPr>
            <a:xfrm>
              <a:off x="820649" y="1714488"/>
              <a:ext cx="1857388"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err="1" smtClean="0"/>
                <a:t>BasicAuthMode</a:t>
              </a:r>
              <a:endParaRPr lang="en-GB" sz="1400" dirty="0"/>
            </a:p>
          </p:txBody>
        </p:sp>
        <p:sp>
          <p:nvSpPr>
            <p:cNvPr id="15" name="Rounded Rectangle 14"/>
            <p:cNvSpPr/>
            <p:nvPr/>
          </p:nvSpPr>
          <p:spPr>
            <a:xfrm>
              <a:off x="815046" y="2000240"/>
              <a:ext cx="1857388"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err="1" smtClean="0"/>
                <a:t>DigestAuthMode</a:t>
              </a:r>
              <a:endParaRPr lang="en-GB" sz="1400" dirty="0"/>
            </a:p>
          </p:txBody>
        </p:sp>
        <p:sp>
          <p:nvSpPr>
            <p:cNvPr id="18" name="Rounded Rectangle 17"/>
            <p:cNvSpPr/>
            <p:nvPr/>
          </p:nvSpPr>
          <p:spPr>
            <a:xfrm>
              <a:off x="815046" y="2285992"/>
              <a:ext cx="1857388"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err="1" smtClean="0"/>
                <a:t>WindowsAuthMode</a:t>
              </a:r>
              <a:endParaRPr lang="en-GB" sz="1400" dirty="0"/>
            </a:p>
          </p:txBody>
        </p:sp>
        <p:sp>
          <p:nvSpPr>
            <p:cNvPr id="19" name="Rounded Rectangle 18"/>
            <p:cNvSpPr/>
            <p:nvPr/>
          </p:nvSpPr>
          <p:spPr>
            <a:xfrm>
              <a:off x="814705" y="2571744"/>
              <a:ext cx="1857388"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err="1" smtClean="0"/>
                <a:t>CertificateAuthMode</a:t>
              </a:r>
              <a:endParaRPr lang="en-GB" sz="1400" dirty="0"/>
            </a:p>
          </p:txBody>
        </p:sp>
        <p:sp>
          <p:nvSpPr>
            <p:cNvPr id="21" name="Rounded Rectangle 20"/>
            <p:cNvSpPr/>
            <p:nvPr/>
          </p:nvSpPr>
          <p:spPr>
            <a:xfrm>
              <a:off x="812153" y="2857496"/>
              <a:ext cx="1857388"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err="1" smtClean="0"/>
                <a:t>AnonymousAuthMode</a:t>
              </a:r>
              <a:endParaRPr lang="en-GB" sz="1400" dirty="0"/>
            </a:p>
          </p:txBody>
        </p:sp>
        <p:sp>
          <p:nvSpPr>
            <p:cNvPr id="22" name="Rounded Rectangle 21"/>
            <p:cNvSpPr/>
            <p:nvPr/>
          </p:nvSpPr>
          <p:spPr>
            <a:xfrm>
              <a:off x="814364" y="3143248"/>
              <a:ext cx="1857388"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err="1" smtClean="0"/>
                <a:t>IPSecurityModule</a:t>
              </a:r>
              <a:endParaRPr lang="en-GB" sz="1400" dirty="0"/>
            </a:p>
          </p:txBody>
        </p:sp>
        <p:sp>
          <p:nvSpPr>
            <p:cNvPr id="23" name="Rounded Rectangle 22"/>
            <p:cNvSpPr/>
            <p:nvPr/>
          </p:nvSpPr>
          <p:spPr>
            <a:xfrm>
              <a:off x="814364" y="3414711"/>
              <a:ext cx="1857388"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00" dirty="0" err="1" smtClean="0"/>
                <a:t>UrlAuthorizationModule</a:t>
              </a:r>
              <a:endParaRPr lang="en-GB" sz="1300" dirty="0"/>
            </a:p>
          </p:txBody>
        </p:sp>
        <p:sp>
          <p:nvSpPr>
            <p:cNvPr id="24" name="Rounded Rectangle 23"/>
            <p:cNvSpPr/>
            <p:nvPr/>
          </p:nvSpPr>
          <p:spPr>
            <a:xfrm>
              <a:off x="809601" y="3681411"/>
              <a:ext cx="1857388"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00" dirty="0" err="1" smtClean="0"/>
                <a:t>RequestFilteringModule</a:t>
              </a:r>
              <a:endParaRPr lang="en-GB" sz="1300" dirty="0"/>
            </a:p>
          </p:txBody>
        </p:sp>
        <p:sp>
          <p:nvSpPr>
            <p:cNvPr id="25" name="Rounded Rectangle 24"/>
            <p:cNvSpPr/>
            <p:nvPr/>
          </p:nvSpPr>
          <p:spPr>
            <a:xfrm>
              <a:off x="2890829" y="1938328"/>
              <a:ext cx="1857388"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err="1" smtClean="0"/>
                <a:t>NetFxExtensibility</a:t>
              </a:r>
              <a:endParaRPr lang="en-GB" sz="1400" dirty="0"/>
            </a:p>
          </p:txBody>
        </p:sp>
        <p:sp>
          <p:nvSpPr>
            <p:cNvPr id="26" name="Rounded Rectangle 25"/>
            <p:cNvSpPr/>
            <p:nvPr/>
          </p:nvSpPr>
          <p:spPr>
            <a:xfrm>
              <a:off x="2890822" y="2214554"/>
              <a:ext cx="1857388"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err="1" smtClean="0"/>
                <a:t>ISAPIModule</a:t>
              </a:r>
              <a:endParaRPr lang="en-GB" sz="1400" dirty="0"/>
            </a:p>
          </p:txBody>
        </p:sp>
        <p:sp>
          <p:nvSpPr>
            <p:cNvPr id="27" name="Rounded Rectangle 26"/>
            <p:cNvSpPr/>
            <p:nvPr/>
          </p:nvSpPr>
          <p:spPr>
            <a:xfrm>
              <a:off x="2890822" y="2500306"/>
              <a:ext cx="1857388"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err="1" smtClean="0"/>
                <a:t>ISAPIFilterModule</a:t>
              </a:r>
              <a:endParaRPr lang="en-GB" sz="1400" dirty="0"/>
            </a:p>
          </p:txBody>
        </p:sp>
        <p:sp>
          <p:nvSpPr>
            <p:cNvPr id="28" name="Rounded Rectangle 27"/>
            <p:cNvSpPr/>
            <p:nvPr/>
          </p:nvSpPr>
          <p:spPr>
            <a:xfrm>
              <a:off x="2890822" y="2786058"/>
              <a:ext cx="1857388"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err="1" smtClean="0"/>
                <a:t>CGIModule</a:t>
              </a:r>
              <a:endParaRPr lang="en-GB" sz="1400" dirty="0"/>
            </a:p>
          </p:txBody>
        </p:sp>
        <p:sp>
          <p:nvSpPr>
            <p:cNvPr id="29" name="Rounded Rectangle 28"/>
            <p:cNvSpPr/>
            <p:nvPr/>
          </p:nvSpPr>
          <p:spPr>
            <a:xfrm>
              <a:off x="2890822" y="3643314"/>
              <a:ext cx="1857388"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ASP.Net</a:t>
              </a:r>
              <a:endParaRPr lang="en-GB" sz="1400" dirty="0"/>
            </a:p>
          </p:txBody>
        </p:sp>
        <p:sp>
          <p:nvSpPr>
            <p:cNvPr id="30" name="Rounded Rectangle 29"/>
            <p:cNvSpPr/>
            <p:nvPr/>
          </p:nvSpPr>
          <p:spPr>
            <a:xfrm>
              <a:off x="2890822" y="3071810"/>
              <a:ext cx="1857388"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err="1" smtClean="0"/>
                <a:t>ServerSideIncludeModule</a:t>
              </a:r>
              <a:endParaRPr lang="en-GB" sz="1200" dirty="0"/>
            </a:p>
          </p:txBody>
        </p:sp>
        <p:sp>
          <p:nvSpPr>
            <p:cNvPr id="31" name="Rounded Rectangle 30"/>
            <p:cNvSpPr/>
            <p:nvPr/>
          </p:nvSpPr>
          <p:spPr>
            <a:xfrm>
              <a:off x="2890822" y="3357562"/>
              <a:ext cx="1857388"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ASP</a:t>
              </a:r>
              <a:endParaRPr lang="en-GB" sz="1400" dirty="0"/>
            </a:p>
          </p:txBody>
        </p:sp>
        <p:sp>
          <p:nvSpPr>
            <p:cNvPr id="32" name="Rounded Rectangle 31"/>
            <p:cNvSpPr/>
            <p:nvPr/>
          </p:nvSpPr>
          <p:spPr>
            <a:xfrm>
              <a:off x="4957768" y="1928802"/>
              <a:ext cx="1857388"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err="1" smtClean="0"/>
                <a:t>HttpLoggingModule</a:t>
              </a:r>
              <a:endParaRPr lang="en-GB" sz="1400" dirty="0"/>
            </a:p>
          </p:txBody>
        </p:sp>
        <p:sp>
          <p:nvSpPr>
            <p:cNvPr id="34" name="Rounded Rectangle 33"/>
            <p:cNvSpPr/>
            <p:nvPr/>
          </p:nvSpPr>
          <p:spPr>
            <a:xfrm>
              <a:off x="4962531" y="2214554"/>
              <a:ext cx="1857388"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00" dirty="0" err="1" smtClean="0"/>
                <a:t>CustomLoggingModule</a:t>
              </a:r>
              <a:endParaRPr lang="en-GB" sz="1300" dirty="0"/>
            </a:p>
          </p:txBody>
        </p:sp>
        <p:sp>
          <p:nvSpPr>
            <p:cNvPr id="35" name="Rounded Rectangle 34"/>
            <p:cNvSpPr/>
            <p:nvPr/>
          </p:nvSpPr>
          <p:spPr>
            <a:xfrm>
              <a:off x="4962531" y="2500306"/>
              <a:ext cx="1857388"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00" dirty="0" err="1" smtClean="0"/>
                <a:t>RequestMonitorModule</a:t>
              </a:r>
              <a:endParaRPr lang="en-GB" sz="1300" dirty="0"/>
            </a:p>
          </p:txBody>
        </p:sp>
        <p:sp>
          <p:nvSpPr>
            <p:cNvPr id="36" name="Rounded Rectangle 35"/>
            <p:cNvSpPr/>
            <p:nvPr/>
          </p:nvSpPr>
          <p:spPr>
            <a:xfrm>
              <a:off x="4962531" y="2786058"/>
              <a:ext cx="1857388"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err="1" smtClean="0"/>
                <a:t>HttpTracingModule</a:t>
              </a:r>
              <a:endParaRPr lang="en-GB" sz="1400" dirty="0"/>
            </a:p>
          </p:txBody>
        </p:sp>
        <p:sp>
          <p:nvSpPr>
            <p:cNvPr id="37" name="Rounded Rectangle 36"/>
            <p:cNvSpPr/>
            <p:nvPr/>
          </p:nvSpPr>
          <p:spPr>
            <a:xfrm>
              <a:off x="4962531" y="3071810"/>
              <a:ext cx="1857388"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err="1" smtClean="0"/>
                <a:t>ODBCLogging</a:t>
              </a:r>
              <a:endParaRPr lang="en-GB" sz="1400" dirty="0"/>
            </a:p>
          </p:txBody>
        </p:sp>
        <p:sp>
          <p:nvSpPr>
            <p:cNvPr id="38" name="Rounded Rectangle 37"/>
            <p:cNvSpPr/>
            <p:nvPr/>
          </p:nvSpPr>
          <p:spPr>
            <a:xfrm>
              <a:off x="4962531" y="3357562"/>
              <a:ext cx="1857388"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err="1" smtClean="0"/>
                <a:t>LoggingLibraries</a:t>
              </a:r>
              <a:endParaRPr lang="en-GB" sz="1400" dirty="0"/>
            </a:p>
          </p:txBody>
        </p:sp>
        <p:sp>
          <p:nvSpPr>
            <p:cNvPr id="39" name="Rounded Rectangle 38"/>
            <p:cNvSpPr/>
            <p:nvPr/>
          </p:nvSpPr>
          <p:spPr>
            <a:xfrm>
              <a:off x="7072330" y="1643050"/>
              <a:ext cx="1571636"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FTP Server</a:t>
              </a:r>
              <a:endParaRPr lang="en-GB" sz="1400" dirty="0"/>
            </a:p>
          </p:txBody>
        </p:sp>
        <p:sp>
          <p:nvSpPr>
            <p:cNvPr id="40" name="Rounded Rectangle 39"/>
            <p:cNvSpPr/>
            <p:nvPr/>
          </p:nvSpPr>
          <p:spPr>
            <a:xfrm>
              <a:off x="7072330" y="1928802"/>
              <a:ext cx="1571636"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FTP Management</a:t>
              </a:r>
              <a:endParaRPr lang="en-GB" sz="1400" dirty="0"/>
            </a:p>
          </p:txBody>
        </p:sp>
        <p:sp>
          <p:nvSpPr>
            <p:cNvPr id="41" name="Rounded Rectangle 40"/>
            <p:cNvSpPr/>
            <p:nvPr/>
          </p:nvSpPr>
          <p:spPr>
            <a:xfrm>
              <a:off x="7072330" y="2714620"/>
              <a:ext cx="1571636"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00" dirty="0" smtClean="0"/>
                <a:t>Static Compression</a:t>
              </a:r>
              <a:endParaRPr lang="en-GB" sz="1300" dirty="0"/>
            </a:p>
          </p:txBody>
        </p:sp>
        <p:sp>
          <p:nvSpPr>
            <p:cNvPr id="42" name="Rounded Rectangle 41"/>
            <p:cNvSpPr/>
            <p:nvPr/>
          </p:nvSpPr>
          <p:spPr>
            <a:xfrm>
              <a:off x="7072330" y="3071810"/>
              <a:ext cx="1571636"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smtClean="0"/>
                <a:t>Dynamic Compression</a:t>
              </a:r>
              <a:endParaRPr lang="en-GB" sz="1100" dirty="0"/>
            </a:p>
          </p:txBody>
        </p:sp>
        <p:sp>
          <p:nvSpPr>
            <p:cNvPr id="43" name="Rounded Rectangle 42"/>
            <p:cNvSpPr/>
            <p:nvPr/>
          </p:nvSpPr>
          <p:spPr>
            <a:xfrm>
              <a:off x="7072330" y="4000504"/>
              <a:ext cx="1571636"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err="1" smtClean="0"/>
                <a:t>ManagementConsole</a:t>
              </a:r>
              <a:endParaRPr lang="en-GB" sz="1200" dirty="0"/>
            </a:p>
          </p:txBody>
        </p:sp>
        <p:sp>
          <p:nvSpPr>
            <p:cNvPr id="44" name="Rounded Rectangle 43"/>
            <p:cNvSpPr/>
            <p:nvPr/>
          </p:nvSpPr>
          <p:spPr>
            <a:xfrm>
              <a:off x="7072330" y="4286256"/>
              <a:ext cx="1571636"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err="1" smtClean="0"/>
                <a:t>ManagementScripting</a:t>
              </a:r>
              <a:endParaRPr lang="en-GB" sz="1200" dirty="0"/>
            </a:p>
          </p:txBody>
        </p:sp>
        <p:sp>
          <p:nvSpPr>
            <p:cNvPr id="45" name="Rounded Rectangle 44"/>
            <p:cNvSpPr/>
            <p:nvPr/>
          </p:nvSpPr>
          <p:spPr>
            <a:xfrm>
              <a:off x="7072330" y="4572008"/>
              <a:ext cx="1571636"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err="1" smtClean="0"/>
                <a:t>ManagementService</a:t>
              </a:r>
              <a:endParaRPr lang="en-GB" sz="1200" dirty="0"/>
            </a:p>
          </p:txBody>
        </p:sp>
        <p:sp>
          <p:nvSpPr>
            <p:cNvPr id="47" name="Rounded Rectangle 46"/>
            <p:cNvSpPr/>
            <p:nvPr/>
          </p:nvSpPr>
          <p:spPr>
            <a:xfrm>
              <a:off x="7072330" y="4929198"/>
              <a:ext cx="1571636"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err="1" smtClean="0"/>
                <a:t>Metabase</a:t>
              </a:r>
              <a:endParaRPr lang="en-GB" sz="1400" dirty="0"/>
            </a:p>
          </p:txBody>
        </p:sp>
        <p:sp>
          <p:nvSpPr>
            <p:cNvPr id="48" name="Rounded Rectangle 47"/>
            <p:cNvSpPr/>
            <p:nvPr/>
          </p:nvSpPr>
          <p:spPr>
            <a:xfrm>
              <a:off x="7072330" y="5214950"/>
              <a:ext cx="1571636"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err="1" smtClean="0"/>
                <a:t>WMICompatability</a:t>
              </a:r>
              <a:endParaRPr lang="en-GB" sz="1400" dirty="0"/>
            </a:p>
          </p:txBody>
        </p:sp>
        <p:sp>
          <p:nvSpPr>
            <p:cNvPr id="49" name="Rounded Rectangle 48"/>
            <p:cNvSpPr/>
            <p:nvPr/>
          </p:nvSpPr>
          <p:spPr>
            <a:xfrm>
              <a:off x="7072330" y="5786454"/>
              <a:ext cx="1571636"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err="1" smtClean="0"/>
                <a:t>LegacySnap</a:t>
              </a:r>
              <a:r>
                <a:rPr lang="en-GB" sz="1400" dirty="0" smtClean="0"/>
                <a:t>-In</a:t>
              </a:r>
              <a:endParaRPr lang="en-GB" sz="1400" dirty="0"/>
            </a:p>
          </p:txBody>
        </p:sp>
        <p:sp>
          <p:nvSpPr>
            <p:cNvPr id="50" name="Rounded Rectangle 49"/>
            <p:cNvSpPr/>
            <p:nvPr/>
          </p:nvSpPr>
          <p:spPr>
            <a:xfrm>
              <a:off x="7072330" y="5500702"/>
              <a:ext cx="1571636"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err="1" smtClean="0"/>
                <a:t>LegacyScripts</a:t>
              </a:r>
              <a:endParaRPr lang="en-GB" sz="1400" dirty="0"/>
            </a:p>
          </p:txBody>
        </p:sp>
        <p:sp>
          <p:nvSpPr>
            <p:cNvPr id="51" name="Rounded Rectangle 50"/>
            <p:cNvSpPr/>
            <p:nvPr/>
          </p:nvSpPr>
          <p:spPr>
            <a:xfrm>
              <a:off x="857224" y="4786322"/>
              <a:ext cx="1428760"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err="1" smtClean="0"/>
                <a:t>StaticFileModule</a:t>
              </a:r>
              <a:endParaRPr lang="en-GB" sz="1400" dirty="0"/>
            </a:p>
          </p:txBody>
        </p:sp>
        <p:sp>
          <p:nvSpPr>
            <p:cNvPr id="52" name="Rounded Rectangle 51"/>
            <p:cNvSpPr/>
            <p:nvPr/>
          </p:nvSpPr>
          <p:spPr>
            <a:xfrm>
              <a:off x="2571736" y="4786322"/>
              <a:ext cx="2071702"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err="1" smtClean="0"/>
                <a:t>DefaultDocumentModule</a:t>
              </a:r>
              <a:endParaRPr lang="en-GB" sz="1400" dirty="0"/>
            </a:p>
          </p:txBody>
        </p:sp>
        <p:sp>
          <p:nvSpPr>
            <p:cNvPr id="53" name="Rounded Rectangle 52"/>
            <p:cNvSpPr/>
            <p:nvPr/>
          </p:nvSpPr>
          <p:spPr>
            <a:xfrm>
              <a:off x="4857752" y="4786322"/>
              <a:ext cx="1928826"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err="1" smtClean="0"/>
                <a:t>DirectoryListingModule</a:t>
              </a:r>
              <a:endParaRPr lang="en-GB" sz="1400" dirty="0"/>
            </a:p>
          </p:txBody>
        </p:sp>
        <p:sp>
          <p:nvSpPr>
            <p:cNvPr id="54" name="Rounded Rectangle 53"/>
            <p:cNvSpPr/>
            <p:nvPr/>
          </p:nvSpPr>
          <p:spPr>
            <a:xfrm>
              <a:off x="1714480" y="5143512"/>
              <a:ext cx="1571636"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err="1" smtClean="0"/>
                <a:t>HttpRedirect</a:t>
              </a:r>
              <a:endParaRPr lang="en-GB" sz="1400" dirty="0"/>
            </a:p>
          </p:txBody>
        </p:sp>
        <p:sp>
          <p:nvSpPr>
            <p:cNvPr id="55" name="Rounded Rectangle 54"/>
            <p:cNvSpPr/>
            <p:nvPr/>
          </p:nvSpPr>
          <p:spPr>
            <a:xfrm>
              <a:off x="4000496" y="5143512"/>
              <a:ext cx="1714512"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err="1" smtClean="0"/>
                <a:t>CustomErrorModule</a:t>
              </a:r>
              <a:endParaRPr lang="en-GB" sz="1400" dirty="0"/>
            </a:p>
          </p:txBody>
        </p:sp>
        <p:sp>
          <p:nvSpPr>
            <p:cNvPr id="56" name="Rounded Rectangle 55"/>
            <p:cNvSpPr/>
            <p:nvPr/>
          </p:nvSpPr>
          <p:spPr>
            <a:xfrm>
              <a:off x="2786050" y="5929330"/>
              <a:ext cx="1571636"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err="1" smtClean="0"/>
                <a:t>NetFxEnvironment</a:t>
              </a:r>
              <a:endParaRPr lang="en-GB" sz="1400" dirty="0"/>
            </a:p>
          </p:txBody>
        </p:sp>
        <p:sp>
          <p:nvSpPr>
            <p:cNvPr id="57" name="Rounded Rectangle 56"/>
            <p:cNvSpPr/>
            <p:nvPr/>
          </p:nvSpPr>
          <p:spPr>
            <a:xfrm>
              <a:off x="857224" y="5929330"/>
              <a:ext cx="1285884"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err="1" smtClean="0"/>
                <a:t>ProcessModel</a:t>
              </a:r>
              <a:endParaRPr lang="en-GB" sz="1400" dirty="0"/>
            </a:p>
          </p:txBody>
        </p:sp>
        <p:sp>
          <p:nvSpPr>
            <p:cNvPr id="58" name="Rounded Rectangle 57"/>
            <p:cNvSpPr/>
            <p:nvPr/>
          </p:nvSpPr>
          <p:spPr>
            <a:xfrm>
              <a:off x="5000628" y="5929330"/>
              <a:ext cx="1571636"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err="1" smtClean="0"/>
                <a:t>ConfigurationAPI</a:t>
              </a:r>
              <a:endParaRPr lang="en-GB" sz="1400" dirty="0"/>
            </a:p>
          </p:txBody>
        </p:sp>
      </p:gr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Configuration</a:t>
            </a:r>
            <a:endParaRPr lang="en-GB" dirty="0"/>
          </a:p>
        </p:txBody>
      </p:sp>
      <p:sp>
        <p:nvSpPr>
          <p:cNvPr id="4" name="Content Placeholder 3"/>
          <p:cNvSpPr>
            <a:spLocks noGrp="1"/>
          </p:cNvSpPr>
          <p:nvPr>
            <p:ph idx="1"/>
          </p:nvPr>
        </p:nvSpPr>
        <p:spPr/>
        <p:txBody>
          <a:bodyPr/>
          <a:lstStyle/>
          <a:p>
            <a:r>
              <a:rPr lang="en-GB" dirty="0" smtClean="0"/>
              <a:t>No more </a:t>
            </a:r>
            <a:r>
              <a:rPr lang="en-GB" dirty="0" err="1" smtClean="0"/>
              <a:t>Metabase</a:t>
            </a:r>
            <a:r>
              <a:rPr lang="en-GB" dirty="0" smtClean="0"/>
              <a:t>!!!! </a:t>
            </a:r>
          </a:p>
          <a:p>
            <a:r>
              <a:rPr lang="en-GB" dirty="0" err="1" smtClean="0"/>
              <a:t>Compatability</a:t>
            </a:r>
            <a:r>
              <a:rPr lang="en-GB" dirty="0" smtClean="0"/>
              <a:t> – old </a:t>
            </a:r>
            <a:r>
              <a:rPr lang="en-GB" dirty="0" err="1" smtClean="0"/>
              <a:t>metabase</a:t>
            </a:r>
            <a:r>
              <a:rPr lang="en-GB" dirty="0" smtClean="0"/>
              <a:t> pushed to new </a:t>
            </a:r>
            <a:r>
              <a:rPr lang="en-GB" dirty="0" err="1" smtClean="0"/>
              <a:t>config</a:t>
            </a:r>
            <a:r>
              <a:rPr lang="en-GB" dirty="0" smtClean="0"/>
              <a:t> – same property names</a:t>
            </a:r>
          </a:p>
          <a:p>
            <a:r>
              <a:rPr lang="en-GB" dirty="0" smtClean="0"/>
              <a:t>Central File – </a:t>
            </a:r>
            <a:r>
              <a:rPr lang="en-GB" dirty="0" err="1" smtClean="0"/>
              <a:t>ApplicationHost.config</a:t>
            </a:r>
            <a:endParaRPr lang="en-GB" dirty="0" smtClean="0"/>
          </a:p>
          <a:p>
            <a:pPr lvl="1"/>
            <a:r>
              <a:rPr lang="en-GB" dirty="0" smtClean="0"/>
              <a:t>Strongly Typed Schema</a:t>
            </a:r>
          </a:p>
          <a:p>
            <a:pPr lvl="1"/>
            <a:r>
              <a:rPr lang="en-GB" dirty="0" smtClean="0"/>
              <a:t>Use same methodology as ASP.Net .</a:t>
            </a:r>
            <a:r>
              <a:rPr lang="en-GB" dirty="0" err="1" smtClean="0"/>
              <a:t>config</a:t>
            </a:r>
            <a:r>
              <a:rPr lang="en-GB" dirty="0" smtClean="0"/>
              <a:t> files</a:t>
            </a:r>
          </a:p>
          <a:p>
            <a:r>
              <a:rPr lang="en-GB" dirty="0" smtClean="0"/>
              <a:t>Distributed Configuration</a:t>
            </a:r>
          </a:p>
          <a:p>
            <a:pPr>
              <a:buNone/>
            </a:pPr>
            <a:endParaRPr lang="en-GB" dirty="0"/>
          </a:p>
        </p:txBody>
      </p:sp>
      <p:sp>
        <p:nvSpPr>
          <p:cNvPr id="3" name="Footer Placeholder 2"/>
          <p:cNvSpPr>
            <a:spLocks noGrp="1"/>
          </p:cNvSpPr>
          <p:nvPr>
            <p:ph type="ftr" sz="quarter" idx="11"/>
          </p:nvPr>
        </p:nvSpPr>
        <p:spPr>
          <a:xfrm>
            <a:off x="571472" y="6356350"/>
            <a:ext cx="8001056" cy="365125"/>
          </a:xfrm>
        </p:spPr>
        <p:txBody>
          <a:bodyPr/>
          <a:lstStyle/>
          <a:p>
            <a:r>
              <a:rPr lang="en-GB" dirty="0" smtClean="0"/>
              <a:t>Andrew Westgarth - http://www.andrewwestgarth.co.uk/Blog - mail@hawaythelads.co.uk</a:t>
            </a:r>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Demo - Configuration</a:t>
            </a:r>
            <a:endParaRPr lang="en-GB" dirty="0"/>
          </a:p>
        </p:txBody>
      </p:sp>
      <p:sp>
        <p:nvSpPr>
          <p:cNvPr id="3" name="Content Placeholder 2"/>
          <p:cNvSpPr>
            <a:spLocks noGrp="1"/>
          </p:cNvSpPr>
          <p:nvPr>
            <p:ph idx="1"/>
          </p:nvPr>
        </p:nvSpPr>
        <p:spPr/>
        <p:txBody>
          <a:bodyPr/>
          <a:lstStyle/>
          <a:p>
            <a:r>
              <a:rPr lang="en-GB" dirty="0" smtClean="0"/>
              <a:t>Let’s take a look at the new configuration system.</a:t>
            </a:r>
            <a:endParaRPr lang="en-GB" dirty="0"/>
          </a:p>
        </p:txBody>
      </p:sp>
      <p:sp>
        <p:nvSpPr>
          <p:cNvPr id="4" name="Footer Placeholder 3"/>
          <p:cNvSpPr>
            <a:spLocks noGrp="1"/>
          </p:cNvSpPr>
          <p:nvPr>
            <p:ph type="ftr" sz="quarter" idx="11"/>
          </p:nvPr>
        </p:nvSpPr>
        <p:spPr>
          <a:xfrm>
            <a:off x="357158" y="6356350"/>
            <a:ext cx="8072494" cy="365125"/>
          </a:xfrm>
        </p:spPr>
        <p:txBody>
          <a:bodyPr/>
          <a:lstStyle/>
          <a:p>
            <a:r>
              <a:rPr lang="en-GB" dirty="0" smtClean="0"/>
              <a:t>Andrew Westgarth - http://www.andrewwestgarth.co.uk/Blog - mail@hawaythelads.co.uk</a:t>
            </a:r>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Extensibility Model</a:t>
            </a:r>
            <a:endParaRPr lang="en-GB" dirty="0"/>
          </a:p>
        </p:txBody>
      </p:sp>
      <p:sp>
        <p:nvSpPr>
          <p:cNvPr id="4" name="Content Placeholder 3"/>
          <p:cNvSpPr>
            <a:spLocks noGrp="1"/>
          </p:cNvSpPr>
          <p:nvPr>
            <p:ph idx="1"/>
          </p:nvPr>
        </p:nvSpPr>
        <p:spPr/>
        <p:txBody>
          <a:bodyPr>
            <a:normAutofit lnSpcReduction="10000"/>
          </a:bodyPr>
          <a:lstStyle/>
          <a:p>
            <a:r>
              <a:rPr lang="en-GB" dirty="0" smtClean="0"/>
              <a:t>IIS6 – ISAPI Filter and Extensions</a:t>
            </a:r>
          </a:p>
          <a:p>
            <a:r>
              <a:rPr lang="en-GB" dirty="0" smtClean="0"/>
              <a:t>IIS7 – Brand New Win32 Native Interface</a:t>
            </a:r>
          </a:p>
          <a:p>
            <a:pPr lvl="3"/>
            <a:r>
              <a:rPr lang="en-GB" dirty="0" smtClean="0"/>
              <a:t>All IIS Modules written using this interface</a:t>
            </a:r>
          </a:p>
          <a:p>
            <a:pPr lvl="3"/>
            <a:r>
              <a:rPr lang="en-GB" dirty="0" smtClean="0"/>
              <a:t>IIS Team uses this API just like you WILL!</a:t>
            </a:r>
          </a:p>
          <a:p>
            <a:pPr lvl="1"/>
            <a:r>
              <a:rPr lang="en-GB" dirty="0" smtClean="0"/>
              <a:t>Full ASP.Net 2.0 Support</a:t>
            </a:r>
          </a:p>
          <a:p>
            <a:pPr lvl="3"/>
            <a:r>
              <a:rPr lang="en-GB" dirty="0" smtClean="0"/>
              <a:t>IHttpModule available supported today!</a:t>
            </a:r>
          </a:p>
          <a:p>
            <a:pPr lvl="3"/>
            <a:r>
              <a:rPr lang="en-GB" dirty="0" smtClean="0"/>
              <a:t>ASP.Net 2.0 Handlers run same as today</a:t>
            </a:r>
          </a:p>
          <a:p>
            <a:pPr lvl="1"/>
            <a:r>
              <a:rPr lang="en-GB" dirty="0" smtClean="0"/>
              <a:t>IIS Manager (UI)</a:t>
            </a:r>
          </a:p>
          <a:p>
            <a:pPr lvl="3"/>
            <a:r>
              <a:rPr lang="en-GB" dirty="0" smtClean="0"/>
              <a:t>Extend using </a:t>
            </a:r>
            <a:r>
              <a:rPr lang="en-GB" dirty="0" err="1" smtClean="0"/>
              <a:t>.Net</a:t>
            </a:r>
            <a:r>
              <a:rPr lang="en-GB" dirty="0" smtClean="0"/>
              <a:t> 2.0</a:t>
            </a:r>
          </a:p>
          <a:p>
            <a:pPr lvl="1"/>
            <a:r>
              <a:rPr lang="en-GB" dirty="0" smtClean="0"/>
              <a:t>Diagnostics</a:t>
            </a:r>
          </a:p>
          <a:p>
            <a:pPr lvl="3"/>
            <a:r>
              <a:rPr lang="en-GB" dirty="0" smtClean="0"/>
              <a:t>Add own events directly into pipeline (</a:t>
            </a:r>
            <a:r>
              <a:rPr lang="en-GB" dirty="0" err="1" smtClean="0"/>
              <a:t>System.Diagnostics</a:t>
            </a:r>
            <a:r>
              <a:rPr lang="en-GB" dirty="0" smtClean="0"/>
              <a:t>)</a:t>
            </a:r>
          </a:p>
        </p:txBody>
      </p:sp>
      <p:sp>
        <p:nvSpPr>
          <p:cNvPr id="3" name="Footer Placeholder 2"/>
          <p:cNvSpPr>
            <a:spLocks noGrp="1"/>
          </p:cNvSpPr>
          <p:nvPr>
            <p:ph type="ftr" sz="quarter" idx="11"/>
          </p:nvPr>
        </p:nvSpPr>
        <p:spPr>
          <a:xfrm>
            <a:off x="285720" y="6356350"/>
            <a:ext cx="8501122" cy="365125"/>
          </a:xfrm>
        </p:spPr>
        <p:txBody>
          <a:bodyPr/>
          <a:lstStyle/>
          <a:p>
            <a:r>
              <a:rPr lang="en-GB" dirty="0" smtClean="0"/>
              <a:t>Andrew Westgarth - http://www.andrewwestgarth.co.uk/Blog - mail@hawaythelads.co.uk</a:t>
            </a:r>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274638"/>
            <a:ext cx="8429684" cy="1143000"/>
          </a:xfrm>
        </p:spPr>
        <p:txBody>
          <a:bodyPr>
            <a:normAutofit fontScale="90000"/>
          </a:bodyPr>
          <a:lstStyle/>
          <a:p>
            <a:r>
              <a:rPr lang="en-GB" dirty="0" smtClean="0"/>
              <a:t>ASP.Net </a:t>
            </a:r>
            <a:r>
              <a:rPr lang="en-GB" dirty="0" err="1" smtClean="0"/>
              <a:t>HttpHandlers</a:t>
            </a:r>
            <a:r>
              <a:rPr lang="en-GB" dirty="0" smtClean="0"/>
              <a:t> and </a:t>
            </a:r>
            <a:r>
              <a:rPr lang="en-GB" dirty="0" err="1" smtClean="0"/>
              <a:t>HttpModules</a:t>
            </a:r>
            <a:endParaRPr lang="en-GB" dirty="0"/>
          </a:p>
        </p:txBody>
      </p:sp>
      <p:sp>
        <p:nvSpPr>
          <p:cNvPr id="3" name="Content Placeholder 2"/>
          <p:cNvSpPr>
            <a:spLocks noGrp="1"/>
          </p:cNvSpPr>
          <p:nvPr>
            <p:ph idx="1"/>
          </p:nvPr>
        </p:nvSpPr>
        <p:spPr/>
        <p:txBody>
          <a:bodyPr>
            <a:normAutofit lnSpcReduction="10000"/>
          </a:bodyPr>
          <a:lstStyle/>
          <a:p>
            <a:r>
              <a:rPr lang="en-GB" dirty="0" err="1" smtClean="0"/>
              <a:t>HttpHandler</a:t>
            </a:r>
            <a:endParaRPr lang="en-GB" dirty="0" smtClean="0"/>
          </a:p>
          <a:p>
            <a:pPr lvl="1"/>
            <a:r>
              <a:rPr lang="en-GB" dirty="0" smtClean="0"/>
              <a:t>Similar to ISAPI extensions</a:t>
            </a:r>
          </a:p>
          <a:p>
            <a:pPr lvl="1"/>
            <a:r>
              <a:rPr lang="en-GB" dirty="0" smtClean="0"/>
              <a:t>Can be called via </a:t>
            </a:r>
            <a:r>
              <a:rPr lang="en-GB" dirty="0" err="1" smtClean="0"/>
              <a:t>url</a:t>
            </a:r>
            <a:endParaRPr lang="en-GB" dirty="0" smtClean="0"/>
          </a:p>
          <a:p>
            <a:pPr lvl="1"/>
            <a:r>
              <a:rPr lang="en-GB" dirty="0" smtClean="0"/>
              <a:t>Act as target for incoming requests</a:t>
            </a:r>
          </a:p>
          <a:p>
            <a:r>
              <a:rPr lang="en-GB" dirty="0" err="1" smtClean="0"/>
              <a:t>HttpModules</a:t>
            </a:r>
            <a:endParaRPr lang="en-GB" dirty="0" smtClean="0"/>
          </a:p>
          <a:p>
            <a:pPr lvl="1"/>
            <a:r>
              <a:rPr lang="en-GB" dirty="0" smtClean="0"/>
              <a:t>Plug into the ASP.Net request processing pipeline</a:t>
            </a:r>
          </a:p>
          <a:p>
            <a:pPr lvl="1"/>
            <a:r>
              <a:rPr lang="en-GB" dirty="0" smtClean="0"/>
              <a:t>Registered for certain events</a:t>
            </a:r>
          </a:p>
          <a:p>
            <a:pPr lvl="1"/>
            <a:r>
              <a:rPr lang="en-GB" dirty="0" smtClean="0"/>
              <a:t>As the event occurs the ASP.Net invokes the module so it can handle the request</a:t>
            </a:r>
          </a:p>
        </p:txBody>
      </p:sp>
      <p:sp>
        <p:nvSpPr>
          <p:cNvPr id="4" name="Footer Placeholder 3"/>
          <p:cNvSpPr>
            <a:spLocks noGrp="1"/>
          </p:cNvSpPr>
          <p:nvPr>
            <p:ph type="ftr" sz="quarter" idx="11"/>
          </p:nvPr>
        </p:nvSpPr>
        <p:spPr>
          <a:xfrm>
            <a:off x="428596" y="6356350"/>
            <a:ext cx="8286808" cy="365125"/>
          </a:xfrm>
        </p:spPr>
        <p:txBody>
          <a:bodyPr/>
          <a:lstStyle/>
          <a:p>
            <a:r>
              <a:rPr lang="en-GB" dirty="0" smtClean="0"/>
              <a:t>Andrew Westgarth - http://www.andrewwestgarth.co.uk/Blog - mail@hawaythelads.co.uk</a:t>
            </a:r>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Demo Extensibility</a:t>
            </a:r>
            <a:endParaRPr lang="en-GB" dirty="0"/>
          </a:p>
        </p:txBody>
      </p:sp>
      <p:sp>
        <p:nvSpPr>
          <p:cNvPr id="3" name="Content Placeholder 2"/>
          <p:cNvSpPr>
            <a:spLocks noGrp="1"/>
          </p:cNvSpPr>
          <p:nvPr>
            <p:ph idx="1"/>
          </p:nvPr>
        </p:nvSpPr>
        <p:spPr/>
        <p:txBody>
          <a:bodyPr/>
          <a:lstStyle/>
          <a:p>
            <a:r>
              <a:rPr lang="en-GB" dirty="0" smtClean="0"/>
              <a:t>Build Image Copyright Handler</a:t>
            </a:r>
          </a:p>
          <a:p>
            <a:r>
              <a:rPr lang="en-GB" dirty="0" smtClean="0"/>
              <a:t>Build Module and Integrate with IIS7 Admin</a:t>
            </a:r>
            <a:endParaRPr lang="en-GB" dirty="0"/>
          </a:p>
        </p:txBody>
      </p:sp>
      <p:sp>
        <p:nvSpPr>
          <p:cNvPr id="4" name="Footer Placeholder 3"/>
          <p:cNvSpPr>
            <a:spLocks noGrp="1"/>
          </p:cNvSpPr>
          <p:nvPr>
            <p:ph type="ftr" sz="quarter" idx="11"/>
          </p:nvPr>
        </p:nvSpPr>
        <p:spPr>
          <a:xfrm>
            <a:off x="714348" y="6356350"/>
            <a:ext cx="7786742" cy="365125"/>
          </a:xfrm>
        </p:spPr>
        <p:txBody>
          <a:bodyPr/>
          <a:lstStyle/>
          <a:p>
            <a:r>
              <a:rPr lang="en-GB" dirty="0" smtClean="0"/>
              <a:t>Andrew Westgarth - http://www.andrewwestgarth.co.uk/Blog - mail@hawaythelads.co.uk</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Monkey Business</a:t>
            </a:r>
            <a:endParaRPr lang="en-GB" dirty="0"/>
          </a:p>
        </p:txBody>
      </p:sp>
      <p:sp>
        <p:nvSpPr>
          <p:cNvPr id="3" name="Content Placeholder 2"/>
          <p:cNvSpPr>
            <a:spLocks noGrp="1"/>
          </p:cNvSpPr>
          <p:nvPr>
            <p:ph idx="1"/>
          </p:nvPr>
        </p:nvSpPr>
        <p:spPr/>
        <p:txBody>
          <a:bodyPr/>
          <a:lstStyle/>
          <a:p>
            <a:pPr>
              <a:buBlip>
                <a:blip r:embed="rId2"/>
              </a:buBlip>
            </a:pPr>
            <a:r>
              <a:rPr lang="en-GB" dirty="0" smtClean="0"/>
              <a:t>ASP.Net Code Monkey</a:t>
            </a:r>
          </a:p>
          <a:p>
            <a:pPr>
              <a:buBlip>
                <a:blip r:embed="rId2"/>
              </a:buBlip>
            </a:pPr>
            <a:r>
              <a:rPr lang="en-GB" dirty="0" smtClean="0"/>
              <a:t>VBUG North East Regional Coordinator</a:t>
            </a:r>
          </a:p>
          <a:p>
            <a:pPr>
              <a:buBlip>
                <a:blip r:embed="rId2"/>
              </a:buBlip>
            </a:pPr>
            <a:r>
              <a:rPr lang="en-GB" dirty="0" smtClean="0"/>
              <a:t>Live in Sunderland!</a:t>
            </a:r>
          </a:p>
          <a:p>
            <a:pPr>
              <a:buBlip>
                <a:blip r:embed="rId2"/>
              </a:buBlip>
            </a:pPr>
            <a:r>
              <a:rPr lang="en-GB" dirty="0" smtClean="0"/>
              <a:t>Huge Sunderland A.F.C. Supporter</a:t>
            </a:r>
          </a:p>
          <a:p>
            <a:pPr>
              <a:buBlip>
                <a:blip r:embed="rId2"/>
              </a:buBlip>
            </a:pPr>
            <a:r>
              <a:rPr lang="en-GB" dirty="0" smtClean="0"/>
              <a:t>Very Interested in Wartime exploits of 617 Squadron – The Dam Busters</a:t>
            </a:r>
            <a:endParaRPr lang="en-GB" dirty="0"/>
          </a:p>
        </p:txBody>
      </p:sp>
      <p:sp>
        <p:nvSpPr>
          <p:cNvPr id="4" name="Footer Placeholder 3"/>
          <p:cNvSpPr>
            <a:spLocks noGrp="1"/>
          </p:cNvSpPr>
          <p:nvPr>
            <p:ph type="ftr" sz="quarter" idx="11"/>
          </p:nvPr>
        </p:nvSpPr>
        <p:spPr>
          <a:xfrm>
            <a:off x="1000100" y="6356350"/>
            <a:ext cx="7000924" cy="365125"/>
          </a:xfrm>
        </p:spPr>
        <p:txBody>
          <a:bodyPr/>
          <a:lstStyle/>
          <a:p>
            <a:r>
              <a:rPr lang="en-GB" dirty="0" smtClean="0"/>
              <a:t>Andrew Westgarth - http://www.andrewwestgarth.co.uk/Blog - mail@hawaythelads.co.uk</a:t>
            </a:r>
            <a:endParaRPr lang="en-GB" dirty="0"/>
          </a:p>
        </p:txBody>
      </p:sp>
      <p:pic>
        <p:nvPicPr>
          <p:cNvPr id="5" name="Picture 4" descr="617Squadron.jpeg"/>
          <p:cNvPicPr>
            <a:picLocks noChangeAspect="1"/>
          </p:cNvPicPr>
          <p:nvPr/>
        </p:nvPicPr>
        <p:blipFill>
          <a:blip r:embed="rId3"/>
          <a:stretch>
            <a:fillRect/>
          </a:stretch>
        </p:blipFill>
        <p:spPr>
          <a:xfrm>
            <a:off x="7286644" y="4429132"/>
            <a:ext cx="1428750" cy="1924050"/>
          </a:xfrm>
          <a:prstGeom prst="rect">
            <a:avLst/>
          </a:prstGeom>
        </p:spPr>
      </p:pic>
      <p:pic>
        <p:nvPicPr>
          <p:cNvPr id="6" name="Picture 5" descr="monkey.gif"/>
          <p:cNvPicPr>
            <a:picLocks noChangeAspect="1"/>
          </p:cNvPicPr>
          <p:nvPr/>
        </p:nvPicPr>
        <p:blipFill>
          <a:blip r:embed="rId4"/>
          <a:stretch>
            <a:fillRect/>
          </a:stretch>
        </p:blipFill>
        <p:spPr>
          <a:xfrm>
            <a:off x="428596" y="357166"/>
            <a:ext cx="1419225" cy="1066800"/>
          </a:xfrm>
          <a:prstGeom prst="rect">
            <a:avLst/>
          </a:prstGeom>
        </p:spPr>
      </p:pic>
      <p:pic>
        <p:nvPicPr>
          <p:cNvPr id="7" name="Picture 6" descr="hydratight_color.jpg"/>
          <p:cNvPicPr>
            <a:picLocks noChangeAspect="1"/>
          </p:cNvPicPr>
          <p:nvPr/>
        </p:nvPicPr>
        <p:blipFill>
          <a:blip r:embed="rId5" cstate="print"/>
          <a:stretch>
            <a:fillRect/>
          </a:stretch>
        </p:blipFill>
        <p:spPr>
          <a:xfrm>
            <a:off x="214282" y="5715016"/>
            <a:ext cx="4500594" cy="517568"/>
          </a:xfrm>
          <a:prstGeom prst="rect">
            <a:avLst/>
          </a:prstGeo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Troubleshooting and Diagnostics</a:t>
            </a:r>
            <a:endParaRPr lang="en-GB" dirty="0"/>
          </a:p>
        </p:txBody>
      </p:sp>
      <p:sp>
        <p:nvSpPr>
          <p:cNvPr id="4" name="Content Placeholder 3"/>
          <p:cNvSpPr>
            <a:spLocks noGrp="1"/>
          </p:cNvSpPr>
          <p:nvPr>
            <p:ph idx="1"/>
          </p:nvPr>
        </p:nvSpPr>
        <p:spPr/>
        <p:txBody>
          <a:bodyPr/>
          <a:lstStyle/>
          <a:p>
            <a:r>
              <a:rPr lang="en-GB" dirty="0" smtClean="0"/>
              <a:t>Real Time State Information Available</a:t>
            </a:r>
          </a:p>
          <a:p>
            <a:pPr lvl="1"/>
            <a:r>
              <a:rPr lang="en-GB" dirty="0" smtClean="0"/>
              <a:t>Current Processes Running</a:t>
            </a:r>
          </a:p>
          <a:p>
            <a:pPr lvl="1"/>
            <a:r>
              <a:rPr lang="en-GB" dirty="0" smtClean="0"/>
              <a:t>Application Pools Process ID</a:t>
            </a:r>
          </a:p>
          <a:p>
            <a:pPr lvl="1"/>
            <a:r>
              <a:rPr lang="en-GB" dirty="0" smtClean="0"/>
              <a:t>Currently executing requests</a:t>
            </a:r>
          </a:p>
          <a:p>
            <a:pPr lvl="1"/>
            <a:r>
              <a:rPr lang="en-GB" dirty="0" err="1" smtClean="0"/>
              <a:t>AppDomains</a:t>
            </a:r>
            <a:r>
              <a:rPr lang="en-GB" dirty="0" smtClean="0"/>
              <a:t> loaded</a:t>
            </a:r>
          </a:p>
          <a:p>
            <a:r>
              <a:rPr lang="en-GB" dirty="0" smtClean="0"/>
              <a:t>Real-time starting and stopping of sites</a:t>
            </a:r>
          </a:p>
          <a:p>
            <a:r>
              <a:rPr lang="en-GB" dirty="0" smtClean="0"/>
              <a:t>Failed Request Tracing</a:t>
            </a:r>
          </a:p>
          <a:p>
            <a:r>
              <a:rPr lang="en-GB" dirty="0" smtClean="0"/>
              <a:t>Extensive Custom Errors</a:t>
            </a:r>
            <a:endParaRPr lang="en-GB" dirty="0"/>
          </a:p>
        </p:txBody>
      </p:sp>
      <p:sp>
        <p:nvSpPr>
          <p:cNvPr id="3" name="Footer Placeholder 2"/>
          <p:cNvSpPr>
            <a:spLocks noGrp="1"/>
          </p:cNvSpPr>
          <p:nvPr>
            <p:ph type="ftr" sz="quarter" idx="11"/>
          </p:nvPr>
        </p:nvSpPr>
        <p:spPr>
          <a:xfrm>
            <a:off x="500034" y="6356350"/>
            <a:ext cx="7786742" cy="365125"/>
          </a:xfrm>
        </p:spPr>
        <p:txBody>
          <a:bodyPr/>
          <a:lstStyle/>
          <a:p>
            <a:r>
              <a:rPr lang="en-GB" dirty="0" smtClean="0"/>
              <a:t>Andrew Westgarth - http://www.andrewwestgarth.co.uk/Blog - mail@hawaythelads.co.uk</a:t>
            </a:r>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Failed Request Tracing</a:t>
            </a:r>
            <a:endParaRPr lang="en-GB" dirty="0"/>
          </a:p>
        </p:txBody>
      </p:sp>
      <p:sp>
        <p:nvSpPr>
          <p:cNvPr id="4" name="Content Placeholder 3"/>
          <p:cNvSpPr>
            <a:spLocks noGrp="1"/>
          </p:cNvSpPr>
          <p:nvPr>
            <p:ph idx="1"/>
          </p:nvPr>
        </p:nvSpPr>
        <p:spPr/>
        <p:txBody>
          <a:bodyPr/>
          <a:lstStyle/>
          <a:p>
            <a:r>
              <a:rPr lang="en-GB" dirty="0" smtClean="0"/>
              <a:t>Traces all requests through Pipeline</a:t>
            </a:r>
          </a:p>
          <a:p>
            <a:r>
              <a:rPr lang="en-GB" dirty="0" smtClean="0"/>
              <a:t>Automatically Enabled on IIS7</a:t>
            </a:r>
          </a:p>
          <a:p>
            <a:r>
              <a:rPr lang="en-GB" dirty="0" smtClean="0"/>
              <a:t>Easily identify failing, stuck requests</a:t>
            </a:r>
          </a:p>
          <a:p>
            <a:r>
              <a:rPr lang="en-GB" dirty="0" smtClean="0"/>
              <a:t>Identifies time take in each module, helping analyzing long running requests</a:t>
            </a:r>
            <a:endParaRPr lang="en-GB" dirty="0"/>
          </a:p>
        </p:txBody>
      </p:sp>
      <p:sp>
        <p:nvSpPr>
          <p:cNvPr id="3" name="Footer Placeholder 2"/>
          <p:cNvSpPr>
            <a:spLocks noGrp="1"/>
          </p:cNvSpPr>
          <p:nvPr>
            <p:ph type="ftr" sz="quarter" idx="11"/>
          </p:nvPr>
        </p:nvSpPr>
        <p:spPr>
          <a:xfrm>
            <a:off x="642910" y="6356350"/>
            <a:ext cx="7929618" cy="365125"/>
          </a:xfrm>
        </p:spPr>
        <p:txBody>
          <a:bodyPr/>
          <a:lstStyle/>
          <a:p>
            <a:r>
              <a:rPr lang="en-GB" dirty="0" smtClean="0"/>
              <a:t>Andrew Westgarth - http://www.andrewwestgarth.co.uk/Blog - mail@hawaythelads.co.uk</a:t>
            </a:r>
            <a:endParaRPr lang="en-GB"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Custom Errors</a:t>
            </a:r>
            <a:endParaRPr lang="en-GB" dirty="0"/>
          </a:p>
        </p:txBody>
      </p:sp>
      <p:sp>
        <p:nvSpPr>
          <p:cNvPr id="4" name="Content Placeholder 3"/>
          <p:cNvSpPr>
            <a:spLocks noGrp="1"/>
          </p:cNvSpPr>
          <p:nvPr>
            <p:ph idx="1"/>
          </p:nvPr>
        </p:nvSpPr>
        <p:spPr/>
        <p:txBody>
          <a:bodyPr/>
          <a:lstStyle/>
          <a:p>
            <a:r>
              <a:rPr lang="en-GB" dirty="0" smtClean="0"/>
              <a:t>Much more detailed</a:t>
            </a:r>
          </a:p>
          <a:p>
            <a:pPr lvl="1"/>
            <a:r>
              <a:rPr lang="en-GB" dirty="0" smtClean="0"/>
              <a:t>Language specific (Accept-Encoding)</a:t>
            </a:r>
          </a:p>
          <a:p>
            <a:pPr lvl="1"/>
            <a:r>
              <a:rPr lang="en-GB" dirty="0" smtClean="0"/>
              <a:t>Time</a:t>
            </a:r>
          </a:p>
          <a:p>
            <a:pPr lvl="1"/>
            <a:r>
              <a:rPr lang="en-GB" dirty="0" smtClean="0"/>
              <a:t>URL</a:t>
            </a:r>
          </a:p>
          <a:p>
            <a:pPr lvl="1"/>
            <a:r>
              <a:rPr lang="en-GB" dirty="0" smtClean="0"/>
              <a:t>Current Module</a:t>
            </a:r>
          </a:p>
          <a:p>
            <a:pPr lvl="1"/>
            <a:r>
              <a:rPr lang="en-GB" dirty="0" smtClean="0"/>
              <a:t>Response Status, Sub-Status</a:t>
            </a:r>
          </a:p>
          <a:p>
            <a:pPr lvl="1"/>
            <a:r>
              <a:rPr lang="en-GB" dirty="0" smtClean="0"/>
              <a:t>More Information – Detailed steps to fix problem where available</a:t>
            </a:r>
            <a:endParaRPr lang="en-GB" dirty="0"/>
          </a:p>
        </p:txBody>
      </p:sp>
      <p:sp>
        <p:nvSpPr>
          <p:cNvPr id="3" name="Footer Placeholder 2"/>
          <p:cNvSpPr>
            <a:spLocks noGrp="1"/>
          </p:cNvSpPr>
          <p:nvPr>
            <p:ph type="ftr" sz="quarter" idx="11"/>
          </p:nvPr>
        </p:nvSpPr>
        <p:spPr>
          <a:xfrm>
            <a:off x="428596" y="6356350"/>
            <a:ext cx="8215370" cy="365125"/>
          </a:xfrm>
        </p:spPr>
        <p:txBody>
          <a:bodyPr/>
          <a:lstStyle/>
          <a:p>
            <a:r>
              <a:rPr lang="en-GB" dirty="0" smtClean="0"/>
              <a:t>Andrew Westgarth - http://www.andrewwestgarth.co.uk/Blog - mail@hawaythelads.co.uk</a:t>
            </a:r>
            <a:endParaRPr lang="en-GB"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Demo Troubleshooting</a:t>
            </a:r>
            <a:endParaRPr lang="en-GB" dirty="0"/>
          </a:p>
        </p:txBody>
      </p:sp>
      <p:sp>
        <p:nvSpPr>
          <p:cNvPr id="3" name="Content Placeholder 2"/>
          <p:cNvSpPr>
            <a:spLocks noGrp="1"/>
          </p:cNvSpPr>
          <p:nvPr>
            <p:ph idx="1"/>
          </p:nvPr>
        </p:nvSpPr>
        <p:spPr/>
        <p:txBody>
          <a:bodyPr/>
          <a:lstStyle/>
          <a:p>
            <a:r>
              <a:rPr lang="en-GB" dirty="0" smtClean="0"/>
              <a:t>Custom Error Pages</a:t>
            </a:r>
          </a:p>
          <a:p>
            <a:r>
              <a:rPr lang="en-GB" dirty="0" smtClean="0"/>
              <a:t>Failed Request Tracing</a:t>
            </a:r>
            <a:endParaRPr lang="en-GB" dirty="0"/>
          </a:p>
        </p:txBody>
      </p:sp>
      <p:sp>
        <p:nvSpPr>
          <p:cNvPr id="4" name="Footer Placeholder 3"/>
          <p:cNvSpPr>
            <a:spLocks noGrp="1"/>
          </p:cNvSpPr>
          <p:nvPr>
            <p:ph type="ftr" sz="quarter" idx="11"/>
          </p:nvPr>
        </p:nvSpPr>
        <p:spPr>
          <a:xfrm>
            <a:off x="428596" y="6356350"/>
            <a:ext cx="8143932" cy="365125"/>
          </a:xfrm>
        </p:spPr>
        <p:txBody>
          <a:bodyPr/>
          <a:lstStyle/>
          <a:p>
            <a:r>
              <a:rPr lang="en-GB" dirty="0" smtClean="0"/>
              <a:t>Andrew Westgarth - http://www.andrewwestgarth.co.uk/Blog - mail@hawaythelads.co.uk</a:t>
            </a:r>
            <a:endParaRPr lang="en-GB"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Unified Platform for Web Services and WCF</a:t>
            </a:r>
            <a:endParaRPr lang="en-GB" dirty="0"/>
          </a:p>
        </p:txBody>
      </p:sp>
      <p:sp>
        <p:nvSpPr>
          <p:cNvPr id="4" name="Content Placeholder 3"/>
          <p:cNvSpPr>
            <a:spLocks noGrp="1"/>
          </p:cNvSpPr>
          <p:nvPr>
            <p:ph idx="1"/>
          </p:nvPr>
        </p:nvSpPr>
        <p:spPr/>
        <p:txBody>
          <a:bodyPr/>
          <a:lstStyle/>
          <a:p>
            <a:r>
              <a:rPr lang="en-GB" dirty="0" smtClean="0"/>
              <a:t>Host WCF Services using Windows Activation Service (WAS)</a:t>
            </a:r>
          </a:p>
          <a:p>
            <a:r>
              <a:rPr lang="en-GB" dirty="0" smtClean="0"/>
              <a:t>Supports Non-HTTP Protocols such as</a:t>
            </a:r>
          </a:p>
          <a:p>
            <a:pPr lvl="1"/>
            <a:r>
              <a:rPr lang="en-GB" dirty="0" smtClean="0"/>
              <a:t>Named Pipes</a:t>
            </a:r>
          </a:p>
          <a:p>
            <a:pPr lvl="1"/>
            <a:r>
              <a:rPr lang="en-GB" dirty="0" smtClean="0"/>
              <a:t>TCP</a:t>
            </a:r>
          </a:p>
          <a:p>
            <a:pPr lvl="1"/>
            <a:r>
              <a:rPr lang="en-GB" dirty="0" smtClean="0"/>
              <a:t>MSMQ</a:t>
            </a:r>
          </a:p>
          <a:p>
            <a:r>
              <a:rPr lang="en-GB" dirty="0" smtClean="0"/>
              <a:t>Provides features for idle-time management, health monitoring, process recycling</a:t>
            </a:r>
            <a:endParaRPr lang="en-GB" dirty="0"/>
          </a:p>
        </p:txBody>
      </p:sp>
      <p:sp>
        <p:nvSpPr>
          <p:cNvPr id="3" name="Footer Placeholder 2"/>
          <p:cNvSpPr>
            <a:spLocks noGrp="1"/>
          </p:cNvSpPr>
          <p:nvPr>
            <p:ph type="ftr" sz="quarter" idx="11"/>
          </p:nvPr>
        </p:nvSpPr>
        <p:spPr>
          <a:xfrm>
            <a:off x="571472" y="6356350"/>
            <a:ext cx="7929618" cy="365125"/>
          </a:xfrm>
        </p:spPr>
        <p:txBody>
          <a:bodyPr/>
          <a:lstStyle/>
          <a:p>
            <a:r>
              <a:rPr lang="en-GB" dirty="0" smtClean="0"/>
              <a:t>Andrew Westgarth - http://www.andrewwestgarth.co.uk/Blog - mail@hawaythelads.co.uk</a:t>
            </a:r>
            <a:endParaRPr lang="en-GB"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0"/>
            <a:ext cx="8229600" cy="1143000"/>
          </a:xfrm>
        </p:spPr>
        <p:txBody>
          <a:bodyPr>
            <a:normAutofit fontScale="90000"/>
          </a:bodyPr>
          <a:lstStyle/>
          <a:p>
            <a:r>
              <a:rPr lang="en-GB" dirty="0" smtClean="0"/>
              <a:t>WAS Processing of Service Requests</a:t>
            </a:r>
            <a:endParaRPr lang="en-GB" dirty="0"/>
          </a:p>
        </p:txBody>
      </p:sp>
      <p:sp>
        <p:nvSpPr>
          <p:cNvPr id="3" name="Footer Placeholder 2"/>
          <p:cNvSpPr>
            <a:spLocks noGrp="1"/>
          </p:cNvSpPr>
          <p:nvPr>
            <p:ph type="ftr" sz="quarter" idx="11"/>
          </p:nvPr>
        </p:nvSpPr>
        <p:spPr>
          <a:xfrm>
            <a:off x="428596" y="6356350"/>
            <a:ext cx="8501122" cy="365125"/>
          </a:xfrm>
        </p:spPr>
        <p:txBody>
          <a:bodyPr/>
          <a:lstStyle/>
          <a:p>
            <a:r>
              <a:rPr lang="en-GB" dirty="0" smtClean="0"/>
              <a:t>Andrew Westgarth - http://www.andrewwestgarth.co.uk/Blog - mail@hawaythelads.co.uk</a:t>
            </a:r>
            <a:endParaRPr lang="en-GB" dirty="0"/>
          </a:p>
        </p:txBody>
      </p:sp>
      <p:sp>
        <p:nvSpPr>
          <p:cNvPr id="4" name="Rounded Rectangle 3"/>
          <p:cNvSpPr/>
          <p:nvPr/>
        </p:nvSpPr>
        <p:spPr>
          <a:xfrm>
            <a:off x="2000232" y="1000108"/>
            <a:ext cx="6929486" cy="250033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Worker Process (w3wp.exe)</a:t>
            </a:r>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a:p>
        </p:txBody>
      </p:sp>
      <p:sp>
        <p:nvSpPr>
          <p:cNvPr id="5" name="Rounded Rectangle 4"/>
          <p:cNvSpPr/>
          <p:nvPr/>
        </p:nvSpPr>
        <p:spPr>
          <a:xfrm>
            <a:off x="2285984" y="1321013"/>
            <a:ext cx="6429420" cy="20002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App Domain</a:t>
            </a:r>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a:p>
        </p:txBody>
      </p:sp>
      <p:sp>
        <p:nvSpPr>
          <p:cNvPr id="6" name="Rounded Rectangle 5"/>
          <p:cNvSpPr/>
          <p:nvPr/>
        </p:nvSpPr>
        <p:spPr>
          <a:xfrm>
            <a:off x="2571736" y="1749641"/>
            <a:ext cx="1500198" cy="428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err="1" smtClean="0"/>
              <a:t>HttpHandler</a:t>
            </a:r>
            <a:endParaRPr lang="en-GB" dirty="0"/>
          </a:p>
        </p:txBody>
      </p:sp>
      <p:sp>
        <p:nvSpPr>
          <p:cNvPr id="7" name="Rounded Rectangle 6"/>
          <p:cNvSpPr/>
          <p:nvPr/>
        </p:nvSpPr>
        <p:spPr>
          <a:xfrm>
            <a:off x="2571736" y="2535459"/>
            <a:ext cx="1500198" cy="428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err="1" smtClean="0"/>
              <a:t>HttpModule</a:t>
            </a:r>
            <a:endParaRPr lang="en-GB" dirty="0"/>
          </a:p>
        </p:txBody>
      </p:sp>
      <p:sp>
        <p:nvSpPr>
          <p:cNvPr id="8" name="Rounded Rectangle 7"/>
          <p:cNvSpPr/>
          <p:nvPr/>
        </p:nvSpPr>
        <p:spPr>
          <a:xfrm>
            <a:off x="6786578" y="2535459"/>
            <a:ext cx="1857388" cy="5715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err="1" smtClean="0"/>
              <a:t>MSMQProcess</a:t>
            </a:r>
            <a:r>
              <a:rPr lang="en-GB" dirty="0" smtClean="0"/>
              <a:t> </a:t>
            </a:r>
            <a:r>
              <a:rPr lang="en-GB" dirty="0" err="1" smtClean="0"/>
              <a:t>ProtocolHandler</a:t>
            </a:r>
            <a:endParaRPr lang="en-GB" dirty="0"/>
          </a:p>
        </p:txBody>
      </p:sp>
      <p:sp>
        <p:nvSpPr>
          <p:cNvPr id="9" name="Rounded Rectangle 8"/>
          <p:cNvSpPr/>
          <p:nvPr/>
        </p:nvSpPr>
        <p:spPr>
          <a:xfrm>
            <a:off x="5786446" y="1749641"/>
            <a:ext cx="1785950" cy="5715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err="1" smtClean="0"/>
              <a:t>TcpProcess</a:t>
            </a:r>
            <a:endParaRPr lang="en-GB" dirty="0" smtClean="0"/>
          </a:p>
          <a:p>
            <a:pPr algn="ctr"/>
            <a:r>
              <a:rPr lang="en-GB" dirty="0" err="1" smtClean="0"/>
              <a:t>ProtocolHandler</a:t>
            </a:r>
            <a:endParaRPr lang="en-GB" dirty="0"/>
          </a:p>
        </p:txBody>
      </p:sp>
      <p:sp>
        <p:nvSpPr>
          <p:cNvPr id="10" name="Rounded Rectangle 9"/>
          <p:cNvSpPr/>
          <p:nvPr/>
        </p:nvSpPr>
        <p:spPr>
          <a:xfrm>
            <a:off x="4143372" y="2535459"/>
            <a:ext cx="2000264" cy="6429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err="1" smtClean="0"/>
              <a:t>NamedPipeProcessProtocolHandler</a:t>
            </a:r>
            <a:endParaRPr lang="en-GB" dirty="0"/>
          </a:p>
        </p:txBody>
      </p:sp>
      <p:sp>
        <p:nvSpPr>
          <p:cNvPr id="11" name="Rounded Rectangle 10"/>
          <p:cNvSpPr/>
          <p:nvPr/>
        </p:nvSpPr>
        <p:spPr>
          <a:xfrm>
            <a:off x="71406" y="928670"/>
            <a:ext cx="1285884" cy="53578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Windows Activation Service</a:t>
            </a:r>
          </a:p>
          <a:p>
            <a:pPr algn="ctr"/>
            <a:r>
              <a:rPr lang="en-GB" dirty="0" smtClean="0"/>
              <a:t>(WAS)</a:t>
            </a:r>
            <a:endParaRPr lang="en-GB" dirty="0"/>
          </a:p>
        </p:txBody>
      </p:sp>
      <p:sp>
        <p:nvSpPr>
          <p:cNvPr id="12" name="Rounded Rectangle 11"/>
          <p:cNvSpPr/>
          <p:nvPr/>
        </p:nvSpPr>
        <p:spPr>
          <a:xfrm>
            <a:off x="2071670" y="3643314"/>
            <a:ext cx="1571636" cy="121444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W3svc</a:t>
            </a:r>
          </a:p>
          <a:p>
            <a:pPr algn="ctr"/>
            <a:endParaRPr lang="en-GB" dirty="0" smtClean="0"/>
          </a:p>
          <a:p>
            <a:pPr algn="ctr"/>
            <a:endParaRPr lang="en-GB" dirty="0" smtClean="0"/>
          </a:p>
          <a:p>
            <a:pPr algn="ctr"/>
            <a:endParaRPr lang="en-GB" dirty="0"/>
          </a:p>
        </p:txBody>
      </p:sp>
      <p:sp>
        <p:nvSpPr>
          <p:cNvPr id="13" name="Rounded Rectangle 12"/>
          <p:cNvSpPr/>
          <p:nvPr/>
        </p:nvSpPr>
        <p:spPr>
          <a:xfrm>
            <a:off x="7358082" y="3643314"/>
            <a:ext cx="1571636" cy="207170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err="1" smtClean="0"/>
              <a:t>Imsmqas</a:t>
            </a:r>
            <a:endParaRPr lang="en-GB" dirty="0" smtClean="0"/>
          </a:p>
          <a:p>
            <a:pPr algn="ctr"/>
            <a:endParaRPr lang="en-GB" dirty="0" smtClean="0"/>
          </a:p>
          <a:p>
            <a:pPr algn="ctr"/>
            <a:endParaRPr lang="en-GB" dirty="0" smtClean="0"/>
          </a:p>
          <a:p>
            <a:pPr algn="ctr"/>
            <a:endParaRPr lang="en-GB" dirty="0"/>
          </a:p>
        </p:txBody>
      </p:sp>
      <p:sp>
        <p:nvSpPr>
          <p:cNvPr id="14" name="Rounded Rectangle 13"/>
          <p:cNvSpPr/>
          <p:nvPr/>
        </p:nvSpPr>
        <p:spPr>
          <a:xfrm>
            <a:off x="5643570" y="3643314"/>
            <a:ext cx="1571636" cy="207170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err="1" smtClean="0"/>
              <a:t>Itcpas</a:t>
            </a:r>
            <a:endParaRPr lang="en-GB" dirty="0" smtClean="0"/>
          </a:p>
          <a:p>
            <a:pPr algn="ctr"/>
            <a:endParaRPr lang="en-GB" dirty="0" smtClean="0"/>
          </a:p>
          <a:p>
            <a:pPr algn="ctr"/>
            <a:endParaRPr lang="en-GB" dirty="0" smtClean="0"/>
          </a:p>
          <a:p>
            <a:pPr algn="ctr"/>
            <a:endParaRPr lang="en-GB" dirty="0"/>
          </a:p>
        </p:txBody>
      </p:sp>
      <p:sp>
        <p:nvSpPr>
          <p:cNvPr id="15" name="Rounded Rectangle 14"/>
          <p:cNvSpPr/>
          <p:nvPr/>
        </p:nvSpPr>
        <p:spPr>
          <a:xfrm>
            <a:off x="3786182" y="3643314"/>
            <a:ext cx="1571636" cy="207170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err="1" smtClean="0"/>
              <a:t>Inpass</a:t>
            </a:r>
            <a:endParaRPr lang="en-GB" dirty="0" smtClean="0"/>
          </a:p>
          <a:p>
            <a:pPr algn="ctr"/>
            <a:endParaRPr lang="en-GB" dirty="0" smtClean="0"/>
          </a:p>
          <a:p>
            <a:pPr algn="ctr"/>
            <a:endParaRPr lang="en-GB" dirty="0" smtClean="0"/>
          </a:p>
          <a:p>
            <a:pPr algn="ctr"/>
            <a:endParaRPr lang="en-GB" dirty="0"/>
          </a:p>
        </p:txBody>
      </p:sp>
      <p:sp>
        <p:nvSpPr>
          <p:cNvPr id="16" name="Rounded Rectangle 15"/>
          <p:cNvSpPr/>
          <p:nvPr/>
        </p:nvSpPr>
        <p:spPr>
          <a:xfrm>
            <a:off x="2143108" y="4000504"/>
            <a:ext cx="1428760" cy="7858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HTTP Listener Adapter</a:t>
            </a:r>
            <a:endParaRPr lang="en-GB" dirty="0"/>
          </a:p>
        </p:txBody>
      </p:sp>
      <p:sp>
        <p:nvSpPr>
          <p:cNvPr id="17" name="Rounded Rectangle 16"/>
          <p:cNvSpPr/>
          <p:nvPr/>
        </p:nvSpPr>
        <p:spPr>
          <a:xfrm>
            <a:off x="3857620" y="4000504"/>
            <a:ext cx="1428760" cy="7858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Named Pipe Listener Adapter</a:t>
            </a:r>
            <a:endParaRPr lang="en-GB" dirty="0"/>
          </a:p>
        </p:txBody>
      </p:sp>
      <p:sp>
        <p:nvSpPr>
          <p:cNvPr id="18" name="Rounded Rectangle 17"/>
          <p:cNvSpPr/>
          <p:nvPr/>
        </p:nvSpPr>
        <p:spPr>
          <a:xfrm>
            <a:off x="5715008" y="4000504"/>
            <a:ext cx="1428760" cy="7858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TCP Listener Adapter</a:t>
            </a:r>
            <a:endParaRPr lang="en-GB" dirty="0"/>
          </a:p>
        </p:txBody>
      </p:sp>
      <p:sp>
        <p:nvSpPr>
          <p:cNvPr id="19" name="Rounded Rectangle 18"/>
          <p:cNvSpPr/>
          <p:nvPr/>
        </p:nvSpPr>
        <p:spPr>
          <a:xfrm>
            <a:off x="7429520" y="4000504"/>
            <a:ext cx="1428760" cy="7858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MSMQ Listener Adapter</a:t>
            </a:r>
            <a:endParaRPr lang="en-GB" dirty="0"/>
          </a:p>
        </p:txBody>
      </p:sp>
      <p:sp>
        <p:nvSpPr>
          <p:cNvPr id="20" name="Rounded Rectangle 19"/>
          <p:cNvSpPr/>
          <p:nvPr/>
        </p:nvSpPr>
        <p:spPr>
          <a:xfrm>
            <a:off x="2071670" y="5000636"/>
            <a:ext cx="1500198" cy="5715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Http.sys</a:t>
            </a:r>
            <a:endParaRPr lang="en-GB" dirty="0"/>
          </a:p>
        </p:txBody>
      </p:sp>
      <p:sp>
        <p:nvSpPr>
          <p:cNvPr id="21" name="Rounded Rectangle 20"/>
          <p:cNvSpPr/>
          <p:nvPr/>
        </p:nvSpPr>
        <p:spPr>
          <a:xfrm>
            <a:off x="7387110" y="5000636"/>
            <a:ext cx="1500198" cy="5715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err="1" smtClean="0"/>
              <a:t>net.msmq</a:t>
            </a:r>
            <a:endParaRPr lang="en-GB" dirty="0"/>
          </a:p>
        </p:txBody>
      </p:sp>
      <p:sp>
        <p:nvSpPr>
          <p:cNvPr id="22" name="Rounded Rectangle 21"/>
          <p:cNvSpPr/>
          <p:nvPr/>
        </p:nvSpPr>
        <p:spPr>
          <a:xfrm>
            <a:off x="5685980" y="4994511"/>
            <a:ext cx="1500198" cy="5715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Net.tcp</a:t>
            </a:r>
            <a:endParaRPr lang="en-GB" dirty="0"/>
          </a:p>
        </p:txBody>
      </p:sp>
      <p:sp>
        <p:nvSpPr>
          <p:cNvPr id="23" name="Rounded Rectangle 22"/>
          <p:cNvSpPr/>
          <p:nvPr/>
        </p:nvSpPr>
        <p:spPr>
          <a:xfrm>
            <a:off x="3822467" y="5000636"/>
            <a:ext cx="1500198" cy="5715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err="1" smtClean="0"/>
              <a:t>Net.pipe</a:t>
            </a:r>
            <a:endParaRPr lang="en-GB" dirty="0"/>
          </a:p>
        </p:txBody>
      </p:sp>
      <p:sp>
        <p:nvSpPr>
          <p:cNvPr id="24" name="Flowchart: Connector 23"/>
          <p:cNvSpPr/>
          <p:nvPr/>
        </p:nvSpPr>
        <p:spPr>
          <a:xfrm>
            <a:off x="2714612" y="6143644"/>
            <a:ext cx="285752" cy="28575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Flowchart: Connector 24"/>
          <p:cNvSpPr/>
          <p:nvPr/>
        </p:nvSpPr>
        <p:spPr>
          <a:xfrm>
            <a:off x="8072462" y="6143644"/>
            <a:ext cx="285752" cy="28575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Flowchart: Connector 25"/>
          <p:cNvSpPr/>
          <p:nvPr/>
        </p:nvSpPr>
        <p:spPr>
          <a:xfrm>
            <a:off x="6286512" y="6143644"/>
            <a:ext cx="285752" cy="28575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Flowchart: Connector 26"/>
          <p:cNvSpPr/>
          <p:nvPr/>
        </p:nvSpPr>
        <p:spPr>
          <a:xfrm>
            <a:off x="4429124" y="6143644"/>
            <a:ext cx="285752" cy="28575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9" name="Straight Arrow Connector 28"/>
          <p:cNvCxnSpPr/>
          <p:nvPr/>
        </p:nvCxnSpPr>
        <p:spPr>
          <a:xfrm rot="5400000" flipH="1" flipV="1">
            <a:off x="2428066" y="5857892"/>
            <a:ext cx="858050" cy="794"/>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a:endCxn id="16" idx="2"/>
          </p:cNvCxnSpPr>
          <p:nvPr/>
        </p:nvCxnSpPr>
        <p:spPr>
          <a:xfrm rot="5400000" flipH="1" flipV="1">
            <a:off x="2678893" y="4964917"/>
            <a:ext cx="357190"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rot="5400000" flipH="1" flipV="1">
            <a:off x="2393141" y="3393281"/>
            <a:ext cx="928694"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rot="5400000" flipH="1" flipV="1">
            <a:off x="2607455" y="2321711"/>
            <a:ext cx="500066"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a:endCxn id="23" idx="2"/>
          </p:cNvCxnSpPr>
          <p:nvPr/>
        </p:nvCxnSpPr>
        <p:spPr>
          <a:xfrm rot="5400000" flipH="1" flipV="1">
            <a:off x="4215093" y="5929047"/>
            <a:ext cx="714380" cy="566"/>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rot="5400000" flipH="1" flipV="1">
            <a:off x="4464049" y="4893479"/>
            <a:ext cx="214314"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a:stCxn id="17" idx="0"/>
          </p:cNvCxnSpPr>
          <p:nvPr/>
        </p:nvCxnSpPr>
        <p:spPr>
          <a:xfrm rot="5400000" flipH="1" flipV="1">
            <a:off x="4179091" y="3607595"/>
            <a:ext cx="785818"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p:nvPr/>
        </p:nvCxnSpPr>
        <p:spPr>
          <a:xfrm rot="5400000" flipH="1" flipV="1">
            <a:off x="6321437" y="4892685"/>
            <a:ext cx="214314"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rot="5400000" flipH="1" flipV="1">
            <a:off x="6071915" y="5929047"/>
            <a:ext cx="714380" cy="566"/>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p:nvPr/>
        </p:nvCxnSpPr>
        <p:spPr>
          <a:xfrm rot="5400000" flipH="1" flipV="1">
            <a:off x="7750197" y="3535363"/>
            <a:ext cx="928694"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rot="5400000" flipH="1" flipV="1">
            <a:off x="7858431" y="5929047"/>
            <a:ext cx="714380" cy="566"/>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p:nvPr/>
        </p:nvCxnSpPr>
        <p:spPr>
          <a:xfrm rot="5400000" flipH="1" flipV="1">
            <a:off x="8107386" y="4892685"/>
            <a:ext cx="214314"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What’s Next?</a:t>
            </a:r>
            <a:endParaRPr lang="en-GB" dirty="0"/>
          </a:p>
        </p:txBody>
      </p:sp>
      <p:sp>
        <p:nvSpPr>
          <p:cNvPr id="4" name="Content Placeholder 3"/>
          <p:cNvSpPr>
            <a:spLocks noGrp="1"/>
          </p:cNvSpPr>
          <p:nvPr>
            <p:ph idx="1"/>
          </p:nvPr>
        </p:nvSpPr>
        <p:spPr/>
        <p:txBody>
          <a:bodyPr>
            <a:normAutofit fontScale="85000" lnSpcReduction="20000"/>
          </a:bodyPr>
          <a:lstStyle/>
          <a:p>
            <a:r>
              <a:rPr lang="en-GB" dirty="0" smtClean="0"/>
              <a:t>IIS Extensions </a:t>
            </a:r>
          </a:p>
          <a:p>
            <a:pPr lvl="1"/>
            <a:r>
              <a:rPr lang="en-GB" dirty="0" smtClean="0"/>
              <a:t>Admin Pack; DB Manager; Remote Management</a:t>
            </a:r>
          </a:p>
          <a:p>
            <a:pPr lvl="1"/>
            <a:r>
              <a:rPr lang="en-GB" dirty="0" err="1" smtClean="0"/>
              <a:t>Powershell</a:t>
            </a:r>
            <a:r>
              <a:rPr lang="en-GB" dirty="0" smtClean="0"/>
              <a:t> Provider</a:t>
            </a:r>
          </a:p>
          <a:p>
            <a:pPr lvl="1"/>
            <a:r>
              <a:rPr lang="en-GB" dirty="0" smtClean="0"/>
              <a:t>URL Rewriter; Application Request Routing</a:t>
            </a:r>
          </a:p>
          <a:p>
            <a:pPr lvl="1"/>
            <a:r>
              <a:rPr lang="en-GB" dirty="0" smtClean="0"/>
              <a:t>FTP; </a:t>
            </a:r>
            <a:r>
              <a:rPr lang="en-GB" dirty="0" err="1" smtClean="0"/>
              <a:t>WebDav</a:t>
            </a:r>
            <a:endParaRPr lang="en-GB" dirty="0" smtClean="0"/>
          </a:p>
          <a:p>
            <a:pPr lvl="1"/>
            <a:r>
              <a:rPr lang="en-GB" dirty="0" smtClean="0"/>
              <a:t>Bandwidth Throttling; Web Playlists</a:t>
            </a:r>
          </a:p>
          <a:p>
            <a:r>
              <a:rPr lang="en-GB" dirty="0" smtClean="0"/>
              <a:t>Web Platform Installer – W2K3;XP;Vista;W2K8</a:t>
            </a:r>
          </a:p>
          <a:p>
            <a:r>
              <a:rPr lang="en-GB" dirty="0" smtClean="0"/>
              <a:t>Web Deployment Tool</a:t>
            </a:r>
          </a:p>
          <a:p>
            <a:pPr lvl="1"/>
            <a:r>
              <a:rPr lang="en-GB" dirty="0" smtClean="0"/>
              <a:t>Synchronise Web Applications; Package; Migrate; Deploy</a:t>
            </a:r>
          </a:p>
          <a:p>
            <a:r>
              <a:rPr lang="en-GB" dirty="0" smtClean="0"/>
              <a:t>W2K8 R2 – </a:t>
            </a:r>
            <a:r>
              <a:rPr lang="en-GB" dirty="0" err="1" smtClean="0"/>
              <a:t>ASP.Net</a:t>
            </a:r>
            <a:r>
              <a:rPr lang="en-GB" dirty="0" smtClean="0"/>
              <a:t> in Server CORE</a:t>
            </a:r>
          </a:p>
          <a:p>
            <a:r>
              <a:rPr lang="en-GB" dirty="0" smtClean="0"/>
              <a:t>Best Practices </a:t>
            </a:r>
            <a:r>
              <a:rPr lang="en-GB" dirty="0" err="1" smtClean="0"/>
              <a:t>Analzer</a:t>
            </a:r>
            <a:endParaRPr lang="en-GB" dirty="0" smtClean="0"/>
          </a:p>
          <a:p>
            <a:endParaRPr lang="en-GB" dirty="0" smtClean="0"/>
          </a:p>
          <a:p>
            <a:pPr lvl="1"/>
            <a:endParaRPr lang="en-GB" dirty="0"/>
          </a:p>
        </p:txBody>
      </p:sp>
      <p:sp>
        <p:nvSpPr>
          <p:cNvPr id="3" name="Footer Placeholder 2"/>
          <p:cNvSpPr>
            <a:spLocks noGrp="1"/>
          </p:cNvSpPr>
          <p:nvPr>
            <p:ph type="ftr" sz="quarter" idx="11"/>
          </p:nvPr>
        </p:nvSpPr>
        <p:spPr/>
        <p:txBody>
          <a:bodyPr/>
          <a:lstStyle/>
          <a:p>
            <a:r>
              <a:rPr lang="en-GB" smtClean="0"/>
              <a:t>Andrew Westgarth - http://www.andrewwestgarth.co.uk/Blog - mail@hawaythelads.co.uk</a:t>
            </a:r>
            <a:endParaRPr lang="en-GB"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Conclusions</a:t>
            </a:r>
            <a:endParaRPr lang="en-GB" dirty="0"/>
          </a:p>
        </p:txBody>
      </p:sp>
      <p:sp>
        <p:nvSpPr>
          <p:cNvPr id="4" name="Content Placeholder 3"/>
          <p:cNvSpPr>
            <a:spLocks noGrp="1"/>
          </p:cNvSpPr>
          <p:nvPr>
            <p:ph idx="1"/>
          </p:nvPr>
        </p:nvSpPr>
        <p:spPr/>
        <p:txBody>
          <a:bodyPr/>
          <a:lstStyle/>
          <a:p>
            <a:r>
              <a:rPr lang="en-GB" dirty="0" smtClean="0"/>
              <a:t>Major Release – Most Significant since 1.0</a:t>
            </a:r>
          </a:p>
          <a:p>
            <a:r>
              <a:rPr lang="en-GB" dirty="0" smtClean="0"/>
              <a:t>Fully Customisable – Managed and Native</a:t>
            </a:r>
          </a:p>
          <a:p>
            <a:r>
              <a:rPr lang="en-GB" dirty="0" smtClean="0"/>
              <a:t>New Pipeline</a:t>
            </a:r>
          </a:p>
          <a:p>
            <a:r>
              <a:rPr lang="en-GB" dirty="0" smtClean="0"/>
              <a:t>ASP.Net Fully integrated</a:t>
            </a:r>
          </a:p>
          <a:p>
            <a:r>
              <a:rPr lang="en-GB" dirty="0" smtClean="0"/>
              <a:t>First time desktop and server versions aligned</a:t>
            </a:r>
          </a:p>
          <a:p>
            <a:r>
              <a:rPr lang="en-GB" dirty="0" smtClean="0"/>
              <a:t>Go and have a Look</a:t>
            </a:r>
            <a:endParaRPr lang="en-GB" dirty="0"/>
          </a:p>
        </p:txBody>
      </p:sp>
      <p:sp>
        <p:nvSpPr>
          <p:cNvPr id="3" name="Footer Placeholder 2"/>
          <p:cNvSpPr>
            <a:spLocks noGrp="1"/>
          </p:cNvSpPr>
          <p:nvPr>
            <p:ph type="ftr" sz="quarter" idx="11"/>
          </p:nvPr>
        </p:nvSpPr>
        <p:spPr>
          <a:xfrm>
            <a:off x="571472" y="6356350"/>
            <a:ext cx="7929618" cy="365125"/>
          </a:xfrm>
        </p:spPr>
        <p:txBody>
          <a:bodyPr/>
          <a:lstStyle/>
          <a:p>
            <a:r>
              <a:rPr lang="en-GB" dirty="0" smtClean="0"/>
              <a:t>Andrew Westgarth - http://www.andrewwestgarth.co.uk/Blog - mail@hawaythelads.co.uk</a:t>
            </a:r>
            <a:endParaRPr lang="en-GB"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Questions</a:t>
            </a:r>
            <a:endParaRPr lang="en-GB" dirty="0"/>
          </a:p>
        </p:txBody>
      </p:sp>
      <p:sp>
        <p:nvSpPr>
          <p:cNvPr id="4" name="Content Placeholder 3"/>
          <p:cNvSpPr>
            <a:spLocks noGrp="1"/>
          </p:cNvSpPr>
          <p:nvPr>
            <p:ph idx="1"/>
          </p:nvPr>
        </p:nvSpPr>
        <p:spPr/>
        <p:txBody>
          <a:bodyPr/>
          <a:lstStyle/>
          <a:p>
            <a:r>
              <a:rPr lang="en-GB" dirty="0" smtClean="0"/>
              <a:t>Now </a:t>
            </a:r>
          </a:p>
          <a:p>
            <a:r>
              <a:rPr lang="en-GB" dirty="0" smtClean="0"/>
              <a:t>Via my blog – </a:t>
            </a:r>
            <a:r>
              <a:rPr lang="en-GB" dirty="0" smtClean="0">
                <a:hlinkClick r:id="rId2"/>
              </a:rPr>
              <a:t>http://www.andrewwestgarth.co.uk/Blog</a:t>
            </a:r>
            <a:endParaRPr lang="en-GB" dirty="0" smtClean="0"/>
          </a:p>
          <a:p>
            <a:r>
              <a:rPr lang="en-GB" dirty="0" smtClean="0">
                <a:hlinkClick r:id="rId3"/>
              </a:rPr>
              <a:t>mail@hawaythelads.co.uk</a:t>
            </a:r>
            <a:endParaRPr lang="en-GB" dirty="0" smtClean="0"/>
          </a:p>
          <a:p>
            <a:r>
              <a:rPr lang="en-GB" dirty="0" smtClean="0"/>
              <a:t>Twitter – </a:t>
            </a:r>
            <a:r>
              <a:rPr lang="en-GB" dirty="0" smtClean="0">
                <a:hlinkClick r:id="rId4"/>
              </a:rPr>
              <a:t>http://twitter.com/apwestgarth</a:t>
            </a:r>
            <a:r>
              <a:rPr lang="en-GB" dirty="0" smtClean="0"/>
              <a:t> </a:t>
            </a:r>
            <a:endParaRPr lang="en-GB" dirty="0" smtClean="0"/>
          </a:p>
        </p:txBody>
      </p:sp>
      <p:sp>
        <p:nvSpPr>
          <p:cNvPr id="3" name="Footer Placeholder 2"/>
          <p:cNvSpPr>
            <a:spLocks noGrp="1"/>
          </p:cNvSpPr>
          <p:nvPr>
            <p:ph type="ftr" sz="quarter" idx="11"/>
          </p:nvPr>
        </p:nvSpPr>
        <p:spPr>
          <a:xfrm>
            <a:off x="428596" y="6356350"/>
            <a:ext cx="8286808" cy="365125"/>
          </a:xfrm>
        </p:spPr>
        <p:txBody>
          <a:bodyPr/>
          <a:lstStyle/>
          <a:p>
            <a:r>
              <a:rPr lang="en-GB" dirty="0" smtClean="0"/>
              <a:t>Andrew Westgarth - http://www.andrewwestgarth.co.uk/Blog - mail@hawaythelads.co.uk</a:t>
            </a:r>
            <a:endParaRPr lang="en-GB"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Resources</a:t>
            </a:r>
            <a:endParaRPr lang="en-GB" dirty="0"/>
          </a:p>
        </p:txBody>
      </p:sp>
      <p:pic>
        <p:nvPicPr>
          <p:cNvPr id="7" name="Content Placeholder 6" descr="iis.net.jpg"/>
          <p:cNvPicPr>
            <a:picLocks noGrp="1" noChangeAspect="1"/>
          </p:cNvPicPr>
          <p:nvPr>
            <p:ph idx="1"/>
          </p:nvPr>
        </p:nvPicPr>
        <p:blipFill>
          <a:blip r:embed="rId2"/>
          <a:stretch>
            <a:fillRect/>
          </a:stretch>
        </p:blipFill>
        <p:spPr>
          <a:xfrm>
            <a:off x="1071538" y="1142984"/>
            <a:ext cx="6996701" cy="2521819"/>
          </a:xfrm>
        </p:spPr>
      </p:pic>
      <p:sp>
        <p:nvSpPr>
          <p:cNvPr id="3" name="Footer Placeholder 2"/>
          <p:cNvSpPr>
            <a:spLocks noGrp="1"/>
          </p:cNvSpPr>
          <p:nvPr>
            <p:ph type="ftr" sz="quarter" idx="11"/>
          </p:nvPr>
        </p:nvSpPr>
        <p:spPr>
          <a:xfrm>
            <a:off x="714348" y="6356350"/>
            <a:ext cx="7858180" cy="365125"/>
          </a:xfrm>
        </p:spPr>
        <p:txBody>
          <a:bodyPr/>
          <a:lstStyle/>
          <a:p>
            <a:r>
              <a:rPr lang="en-GB" dirty="0" smtClean="0"/>
              <a:t>Andrew Westgarth - http://www.andrewwestgarth.co.uk/Blog - mail@hawaythelads.co.uk</a:t>
            </a:r>
            <a:endParaRPr lang="en-GB" dirty="0"/>
          </a:p>
        </p:txBody>
      </p:sp>
      <p:sp>
        <p:nvSpPr>
          <p:cNvPr id="5" name="TextBox 4"/>
          <p:cNvSpPr txBox="1"/>
          <p:nvPr/>
        </p:nvSpPr>
        <p:spPr>
          <a:xfrm>
            <a:off x="1142976" y="3714752"/>
            <a:ext cx="6929486" cy="2031325"/>
          </a:xfrm>
          <a:prstGeom prst="rect">
            <a:avLst/>
          </a:prstGeom>
          <a:noFill/>
        </p:spPr>
        <p:txBody>
          <a:bodyPr wrap="square" rtlCol="0">
            <a:spAutoFit/>
          </a:bodyPr>
          <a:lstStyle/>
          <a:p>
            <a:pPr>
              <a:buFont typeface="Arial" pitchFamily="34" charset="0"/>
              <a:buChar char="•"/>
            </a:pPr>
            <a:r>
              <a:rPr lang="en-GB" smtClean="0"/>
              <a:t>IIS </a:t>
            </a:r>
            <a:r>
              <a:rPr lang="en-GB" dirty="0" smtClean="0"/>
              <a:t>Resources – </a:t>
            </a:r>
            <a:r>
              <a:rPr lang="en-GB" dirty="0" smtClean="0">
                <a:hlinkClick r:id="rId3"/>
              </a:rPr>
              <a:t>http://www.iis-resources.com</a:t>
            </a:r>
            <a:endParaRPr lang="en-GB" dirty="0" smtClean="0"/>
          </a:p>
          <a:p>
            <a:pPr>
              <a:buFont typeface="Arial" pitchFamily="34" charset="0"/>
              <a:buChar char="•"/>
            </a:pPr>
            <a:r>
              <a:rPr lang="en-GB" dirty="0" smtClean="0"/>
              <a:t>Help with F5 debugging on Vista – </a:t>
            </a:r>
            <a:r>
              <a:rPr lang="en-GB" dirty="0" smtClean="0">
                <a:hlinkClick r:id="rId4"/>
              </a:rPr>
              <a:t>http://mvolo.com/blogs/serverside/archive/2006/12/28/Fix-problems-with-Visual-Studio-F5-debugging-of-ASP.Net-applications-on-IIS7-Vista.aspx</a:t>
            </a:r>
            <a:r>
              <a:rPr lang="en-GB" dirty="0" smtClean="0"/>
              <a:t> </a:t>
            </a:r>
          </a:p>
          <a:p>
            <a:pPr>
              <a:buFont typeface="Arial" pitchFamily="34" charset="0"/>
              <a:buChar char="•"/>
            </a:pPr>
            <a:r>
              <a:rPr lang="en-GB" dirty="0" smtClean="0"/>
              <a:t>MSDN Magazine Article – </a:t>
            </a:r>
            <a:r>
              <a:rPr lang="en-GB" dirty="0" smtClean="0">
                <a:hlinkClick r:id="rId5"/>
              </a:rPr>
              <a:t>http://msdn.microsoft.com/msdnmag/issues/07/03/iis7/default.aspx</a:t>
            </a:r>
            <a:r>
              <a:rPr lang="en-GB" dirty="0" smtClean="0"/>
              <a:t> </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Agenda</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Overview and Availability in Vista SKUs</a:t>
            </a:r>
          </a:p>
          <a:p>
            <a:r>
              <a:rPr lang="en-GB" dirty="0" smtClean="0"/>
              <a:t>Architecture</a:t>
            </a:r>
          </a:p>
          <a:p>
            <a:r>
              <a:rPr lang="en-GB" dirty="0" smtClean="0"/>
              <a:t>Administration</a:t>
            </a:r>
          </a:p>
          <a:p>
            <a:r>
              <a:rPr lang="en-GB" dirty="0" smtClean="0"/>
              <a:t>Componentization</a:t>
            </a:r>
          </a:p>
          <a:p>
            <a:r>
              <a:rPr lang="en-GB" dirty="0" smtClean="0"/>
              <a:t>Extensibility Model</a:t>
            </a:r>
          </a:p>
          <a:p>
            <a:r>
              <a:rPr lang="en-GB" dirty="0" smtClean="0"/>
              <a:t>Troubleshooting and Diagnostics</a:t>
            </a:r>
          </a:p>
          <a:p>
            <a:r>
              <a:rPr lang="en-GB" dirty="0" smtClean="0"/>
              <a:t>Configuration</a:t>
            </a:r>
          </a:p>
          <a:p>
            <a:r>
              <a:rPr lang="en-GB" dirty="0" smtClean="0"/>
              <a:t>Features</a:t>
            </a:r>
          </a:p>
          <a:p>
            <a:r>
              <a:rPr lang="en-GB" dirty="0" smtClean="0"/>
              <a:t>Unified Platform for Web Services and WCF</a:t>
            </a:r>
          </a:p>
          <a:p>
            <a:r>
              <a:rPr lang="en-GB" dirty="0" smtClean="0"/>
              <a:t>Conclusions</a:t>
            </a:r>
          </a:p>
          <a:p>
            <a:r>
              <a:rPr lang="en-GB" dirty="0" smtClean="0"/>
              <a:t>Questions</a:t>
            </a:r>
          </a:p>
          <a:p>
            <a:r>
              <a:rPr lang="en-GB" dirty="0" smtClean="0"/>
              <a:t>Resources</a:t>
            </a:r>
          </a:p>
        </p:txBody>
      </p:sp>
      <p:sp>
        <p:nvSpPr>
          <p:cNvPr id="4" name="Footer Placeholder 3"/>
          <p:cNvSpPr>
            <a:spLocks noGrp="1"/>
          </p:cNvSpPr>
          <p:nvPr>
            <p:ph type="ftr" sz="quarter" idx="11"/>
          </p:nvPr>
        </p:nvSpPr>
        <p:spPr>
          <a:xfrm>
            <a:off x="500034" y="6356350"/>
            <a:ext cx="8286808" cy="365125"/>
          </a:xfrm>
        </p:spPr>
        <p:txBody>
          <a:bodyPr/>
          <a:lstStyle/>
          <a:p>
            <a:r>
              <a:rPr lang="en-GB" dirty="0" smtClean="0"/>
              <a:t>Andrew Westgarth - http://www.andrewwestgarth.co.uk/Blog - mail@hawaythelads.co.uk</a:t>
            </a:r>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Overview</a:t>
            </a:r>
            <a:endParaRPr lang="en-GB" dirty="0"/>
          </a:p>
        </p:txBody>
      </p:sp>
      <p:sp>
        <p:nvSpPr>
          <p:cNvPr id="3" name="Content Placeholder 2"/>
          <p:cNvSpPr>
            <a:spLocks noGrp="1"/>
          </p:cNvSpPr>
          <p:nvPr>
            <p:ph idx="1"/>
          </p:nvPr>
        </p:nvSpPr>
        <p:spPr/>
        <p:txBody>
          <a:bodyPr>
            <a:normAutofit/>
          </a:bodyPr>
          <a:lstStyle/>
          <a:p>
            <a:r>
              <a:rPr lang="en-GB" dirty="0" smtClean="0"/>
              <a:t>Most significant release of IIS since IIS 1.0</a:t>
            </a:r>
          </a:p>
          <a:p>
            <a:r>
              <a:rPr lang="en-GB" dirty="0" smtClean="0"/>
              <a:t>Available on Windows Vista and Windows Server 2008</a:t>
            </a:r>
          </a:p>
          <a:p>
            <a:r>
              <a:rPr lang="en-GB" dirty="0" smtClean="0"/>
              <a:t>First time development and server platform versions of IIS aligned</a:t>
            </a:r>
          </a:p>
          <a:p>
            <a:r>
              <a:rPr lang="en-GB" dirty="0" smtClean="0"/>
              <a:t>ASP.Net Integrated Pipeline</a:t>
            </a:r>
          </a:p>
          <a:p>
            <a:pPr lvl="1"/>
            <a:r>
              <a:rPr lang="en-GB" dirty="0" smtClean="0"/>
              <a:t>New extensibility model</a:t>
            </a:r>
          </a:p>
          <a:p>
            <a:pPr lvl="1"/>
            <a:r>
              <a:rPr lang="en-GB" dirty="0" smtClean="0"/>
              <a:t>Expanded Productivity Support</a:t>
            </a:r>
          </a:p>
        </p:txBody>
      </p:sp>
      <p:sp>
        <p:nvSpPr>
          <p:cNvPr id="4" name="Footer Placeholder 3"/>
          <p:cNvSpPr>
            <a:spLocks noGrp="1"/>
          </p:cNvSpPr>
          <p:nvPr>
            <p:ph type="ftr" sz="quarter" idx="11"/>
          </p:nvPr>
        </p:nvSpPr>
        <p:spPr>
          <a:xfrm>
            <a:off x="500034" y="6356350"/>
            <a:ext cx="8072494" cy="365125"/>
          </a:xfrm>
        </p:spPr>
        <p:txBody>
          <a:bodyPr/>
          <a:lstStyle/>
          <a:p>
            <a:r>
              <a:rPr lang="en-GB" dirty="0" smtClean="0"/>
              <a:t>Andrew Westgarth - http://www.andrewwestgarth.co.uk/Blog - mail@hawaythelads.co.uk</a:t>
            </a: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Availability In Vista SKUs</a:t>
            </a:r>
            <a:endParaRPr lang="en-GB" dirty="0"/>
          </a:p>
        </p:txBody>
      </p:sp>
      <p:sp>
        <p:nvSpPr>
          <p:cNvPr id="3" name="Content Placeholder 2"/>
          <p:cNvSpPr>
            <a:spLocks noGrp="1"/>
          </p:cNvSpPr>
          <p:nvPr>
            <p:ph idx="1"/>
          </p:nvPr>
        </p:nvSpPr>
        <p:spPr/>
        <p:txBody>
          <a:bodyPr>
            <a:normAutofit lnSpcReduction="10000"/>
          </a:bodyPr>
          <a:lstStyle/>
          <a:p>
            <a:r>
              <a:rPr lang="en-GB" dirty="0" smtClean="0"/>
              <a:t>Not Available in Vista Home Basic</a:t>
            </a:r>
          </a:p>
          <a:p>
            <a:r>
              <a:rPr lang="en-GB" dirty="0" smtClean="0"/>
              <a:t>Parts Available in Vista Home Premium</a:t>
            </a:r>
          </a:p>
          <a:p>
            <a:pPr lvl="1"/>
            <a:r>
              <a:rPr lang="en-GB" dirty="0" smtClean="0"/>
              <a:t>No FTP Server, Advanced Web Authentication and Authorization, and Remote Administration</a:t>
            </a:r>
          </a:p>
          <a:p>
            <a:pPr lvl="1"/>
            <a:r>
              <a:rPr lang="en-GB" dirty="0" smtClean="0"/>
              <a:t>Simultaneous Request Limit = 3</a:t>
            </a:r>
          </a:p>
          <a:p>
            <a:r>
              <a:rPr lang="en-GB" dirty="0" smtClean="0"/>
              <a:t>All elements of IIS7 found in Windows Server 2008 are available in the Vista Pro SKUs(Business, Enterprise and Ultimate) with the exception of Remote Administration</a:t>
            </a:r>
          </a:p>
          <a:p>
            <a:endParaRPr lang="en-GB" dirty="0"/>
          </a:p>
        </p:txBody>
      </p:sp>
      <p:sp>
        <p:nvSpPr>
          <p:cNvPr id="4" name="Footer Placeholder 3"/>
          <p:cNvSpPr>
            <a:spLocks noGrp="1"/>
          </p:cNvSpPr>
          <p:nvPr>
            <p:ph type="ftr" sz="quarter" idx="11"/>
          </p:nvPr>
        </p:nvSpPr>
        <p:spPr>
          <a:xfrm>
            <a:off x="500034" y="6356350"/>
            <a:ext cx="8072494" cy="365125"/>
          </a:xfrm>
        </p:spPr>
        <p:txBody>
          <a:bodyPr/>
          <a:lstStyle/>
          <a:p>
            <a:r>
              <a:rPr lang="en-GB" dirty="0" smtClean="0"/>
              <a:t>Andrew Westgarth - http://www.andrewwestgarth.co.uk/Blog - mail@hawaythelads.co.uk</a:t>
            </a: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IIS6 Architecture</a:t>
            </a:r>
            <a:endParaRPr lang="en-GB" dirty="0"/>
          </a:p>
        </p:txBody>
      </p:sp>
      <p:sp>
        <p:nvSpPr>
          <p:cNvPr id="4" name="Rounded Rectangle 3"/>
          <p:cNvSpPr/>
          <p:nvPr/>
        </p:nvSpPr>
        <p:spPr>
          <a:xfrm>
            <a:off x="714348" y="1214422"/>
            <a:ext cx="3000396" cy="5429288"/>
          </a:xfrm>
          <a:prstGeom prst="roundRect">
            <a:avLst/>
          </a:prstGeom>
          <a:effectLst>
            <a:outerShdw blurRad="76200" dir="13500000" sy="23000" kx="12000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Rounded Rectangle 4"/>
          <p:cNvSpPr/>
          <p:nvPr/>
        </p:nvSpPr>
        <p:spPr>
          <a:xfrm>
            <a:off x="928662" y="1357298"/>
            <a:ext cx="2571768" cy="3571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Authentication</a:t>
            </a:r>
            <a:endParaRPr lang="en-GB" dirty="0"/>
          </a:p>
        </p:txBody>
      </p:sp>
      <p:sp>
        <p:nvSpPr>
          <p:cNvPr id="7" name="Rounded Rectangle 6"/>
          <p:cNvSpPr/>
          <p:nvPr/>
        </p:nvSpPr>
        <p:spPr>
          <a:xfrm>
            <a:off x="928662" y="1673030"/>
            <a:ext cx="785818" cy="285752"/>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NTLM</a:t>
            </a:r>
            <a:endParaRPr lang="en-GB" dirty="0"/>
          </a:p>
        </p:txBody>
      </p:sp>
      <p:sp>
        <p:nvSpPr>
          <p:cNvPr id="8" name="Rounded Rectangle 7"/>
          <p:cNvSpPr/>
          <p:nvPr/>
        </p:nvSpPr>
        <p:spPr>
          <a:xfrm>
            <a:off x="1857356" y="1680996"/>
            <a:ext cx="785818" cy="285752"/>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Basic</a:t>
            </a:r>
            <a:endParaRPr lang="en-GB" dirty="0"/>
          </a:p>
        </p:txBody>
      </p:sp>
      <p:sp>
        <p:nvSpPr>
          <p:cNvPr id="9" name="Rounded Rectangle 8"/>
          <p:cNvSpPr/>
          <p:nvPr/>
        </p:nvSpPr>
        <p:spPr>
          <a:xfrm>
            <a:off x="2714612" y="1680996"/>
            <a:ext cx="785818" cy="285752"/>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Anon</a:t>
            </a:r>
            <a:endParaRPr lang="en-GB" dirty="0"/>
          </a:p>
        </p:txBody>
      </p:sp>
      <p:sp>
        <p:nvSpPr>
          <p:cNvPr id="10" name="Rounded Rectangle 9"/>
          <p:cNvSpPr/>
          <p:nvPr/>
        </p:nvSpPr>
        <p:spPr>
          <a:xfrm>
            <a:off x="928662" y="2500306"/>
            <a:ext cx="1357322" cy="257176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Determine Handler</a:t>
            </a:r>
            <a:endParaRPr lang="en-GB" dirty="0"/>
          </a:p>
        </p:txBody>
      </p:sp>
      <p:sp>
        <p:nvSpPr>
          <p:cNvPr id="11" name="Rounded Rectangle 10"/>
          <p:cNvSpPr/>
          <p:nvPr/>
        </p:nvSpPr>
        <p:spPr>
          <a:xfrm>
            <a:off x="2500298" y="2500306"/>
            <a:ext cx="928694" cy="428628"/>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CGI</a:t>
            </a:r>
            <a:endParaRPr lang="en-GB" dirty="0"/>
          </a:p>
        </p:txBody>
      </p:sp>
      <p:sp>
        <p:nvSpPr>
          <p:cNvPr id="12" name="Rounded Rectangle 11"/>
          <p:cNvSpPr/>
          <p:nvPr/>
        </p:nvSpPr>
        <p:spPr>
          <a:xfrm>
            <a:off x="2428860" y="3214686"/>
            <a:ext cx="1143008" cy="1071570"/>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Static File</a:t>
            </a:r>
            <a:endParaRPr lang="en-GB" dirty="0"/>
          </a:p>
        </p:txBody>
      </p:sp>
      <p:sp>
        <p:nvSpPr>
          <p:cNvPr id="13" name="Rounded Rectangle 12"/>
          <p:cNvSpPr/>
          <p:nvPr/>
        </p:nvSpPr>
        <p:spPr>
          <a:xfrm>
            <a:off x="2500298" y="4643446"/>
            <a:ext cx="928694" cy="428628"/>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ISAPI</a:t>
            </a:r>
            <a:endParaRPr lang="en-GB" dirty="0"/>
          </a:p>
        </p:txBody>
      </p:sp>
      <p:sp>
        <p:nvSpPr>
          <p:cNvPr id="14" name="Rounded Rectangle 13"/>
          <p:cNvSpPr/>
          <p:nvPr/>
        </p:nvSpPr>
        <p:spPr>
          <a:xfrm>
            <a:off x="928662" y="5500702"/>
            <a:ext cx="2571768" cy="3571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Send Response</a:t>
            </a:r>
            <a:endParaRPr lang="en-GB" dirty="0"/>
          </a:p>
        </p:txBody>
      </p:sp>
      <p:sp>
        <p:nvSpPr>
          <p:cNvPr id="15" name="Rounded Rectangle 14"/>
          <p:cNvSpPr/>
          <p:nvPr/>
        </p:nvSpPr>
        <p:spPr>
          <a:xfrm>
            <a:off x="2285984" y="5816434"/>
            <a:ext cx="1214446" cy="285752"/>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Compress</a:t>
            </a:r>
            <a:endParaRPr lang="en-GB" dirty="0"/>
          </a:p>
        </p:txBody>
      </p:sp>
      <p:sp>
        <p:nvSpPr>
          <p:cNvPr id="16" name="Rounded Rectangle 15"/>
          <p:cNvSpPr/>
          <p:nvPr/>
        </p:nvSpPr>
        <p:spPr>
          <a:xfrm>
            <a:off x="928662" y="5816434"/>
            <a:ext cx="785818" cy="285752"/>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Log</a:t>
            </a:r>
            <a:endParaRPr lang="en-GB" dirty="0"/>
          </a:p>
        </p:txBody>
      </p:sp>
      <p:sp>
        <p:nvSpPr>
          <p:cNvPr id="17" name="Rounded Rectangle 16"/>
          <p:cNvSpPr/>
          <p:nvPr/>
        </p:nvSpPr>
        <p:spPr>
          <a:xfrm>
            <a:off x="4071934" y="4286256"/>
            <a:ext cx="1357322" cy="50006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ASP.Net</a:t>
            </a:r>
          </a:p>
        </p:txBody>
      </p:sp>
      <p:sp>
        <p:nvSpPr>
          <p:cNvPr id="18" name="Rounded Rectangle 17"/>
          <p:cNvSpPr/>
          <p:nvPr/>
        </p:nvSpPr>
        <p:spPr>
          <a:xfrm>
            <a:off x="4071934" y="5072074"/>
            <a:ext cx="1357322" cy="50006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PHP</a:t>
            </a:r>
            <a:endParaRPr lang="en-GB" dirty="0"/>
          </a:p>
        </p:txBody>
      </p:sp>
      <p:cxnSp>
        <p:nvCxnSpPr>
          <p:cNvPr id="21" name="Straight Arrow Connector 20"/>
          <p:cNvCxnSpPr>
            <a:stCxn id="13" idx="3"/>
            <a:endCxn id="17" idx="1"/>
          </p:cNvCxnSpPr>
          <p:nvPr/>
        </p:nvCxnSpPr>
        <p:spPr>
          <a:xfrm flipV="1">
            <a:off x="3428992" y="4536289"/>
            <a:ext cx="642942" cy="321471"/>
          </a:xfrm>
          <a:prstGeom prst="straightConnector1">
            <a:avLst/>
          </a:prstGeom>
          <a:ln w="69850">
            <a:solidFill>
              <a:schemeClr val="tx2"/>
            </a:solidFill>
            <a:tailEnd type="arrow"/>
          </a:ln>
          <a:scene3d>
            <a:camera prst="orthographicFront"/>
            <a:lightRig rig="threePt" dir="t"/>
          </a:scene3d>
          <a:sp3d extrusionH="63500" prstMaterial="plastic"/>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13" idx="3"/>
          </p:cNvCxnSpPr>
          <p:nvPr/>
        </p:nvCxnSpPr>
        <p:spPr>
          <a:xfrm>
            <a:off x="3428992" y="4857760"/>
            <a:ext cx="642942" cy="357190"/>
          </a:xfrm>
          <a:prstGeom prst="straightConnector1">
            <a:avLst/>
          </a:prstGeom>
          <a:ln w="69850">
            <a:solidFill>
              <a:schemeClr val="tx2"/>
            </a:solidFill>
            <a:tailEnd type="arrow"/>
          </a:ln>
          <a:scene3d>
            <a:camera prst="orthographicFront"/>
            <a:lightRig rig="threePt" dir="t"/>
          </a:scene3d>
          <a:sp3d extrusionH="63500" prstMaterial="plastic"/>
        </p:spPr>
        <p:style>
          <a:lnRef idx="1">
            <a:schemeClr val="accent1"/>
          </a:lnRef>
          <a:fillRef idx="0">
            <a:schemeClr val="accent1"/>
          </a:fillRef>
          <a:effectRef idx="0">
            <a:schemeClr val="accent1"/>
          </a:effectRef>
          <a:fontRef idx="minor">
            <a:schemeClr val="tx1"/>
          </a:fontRef>
        </p:style>
      </p:cxnSp>
      <p:sp>
        <p:nvSpPr>
          <p:cNvPr id="19" name="Rounded Rectangle 18"/>
          <p:cNvSpPr/>
          <p:nvPr/>
        </p:nvSpPr>
        <p:spPr>
          <a:xfrm>
            <a:off x="5786446" y="2928934"/>
            <a:ext cx="3071834" cy="364333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aspnet_isapi.dll</a:t>
            </a:r>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a:p>
        </p:txBody>
      </p:sp>
      <p:sp>
        <p:nvSpPr>
          <p:cNvPr id="20" name="Rounded Rectangle 19"/>
          <p:cNvSpPr/>
          <p:nvPr/>
        </p:nvSpPr>
        <p:spPr>
          <a:xfrm>
            <a:off x="6072198" y="3286124"/>
            <a:ext cx="2500330" cy="3571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Authentication</a:t>
            </a:r>
            <a:endParaRPr lang="en-GB" dirty="0"/>
          </a:p>
        </p:txBody>
      </p:sp>
      <p:sp>
        <p:nvSpPr>
          <p:cNvPr id="22" name="Rounded Rectangle 21"/>
          <p:cNvSpPr/>
          <p:nvPr/>
        </p:nvSpPr>
        <p:spPr>
          <a:xfrm>
            <a:off x="6143636" y="3612834"/>
            <a:ext cx="928694" cy="3571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Forms</a:t>
            </a:r>
            <a:endParaRPr lang="en-GB" dirty="0"/>
          </a:p>
        </p:txBody>
      </p:sp>
      <p:sp>
        <p:nvSpPr>
          <p:cNvPr id="24" name="Rounded Rectangle 23"/>
          <p:cNvSpPr/>
          <p:nvPr/>
        </p:nvSpPr>
        <p:spPr>
          <a:xfrm>
            <a:off x="7358082" y="3617596"/>
            <a:ext cx="1143008" cy="3571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Windows</a:t>
            </a:r>
            <a:endParaRPr lang="en-GB" dirty="0"/>
          </a:p>
        </p:txBody>
      </p:sp>
      <p:sp>
        <p:nvSpPr>
          <p:cNvPr id="25" name="Rounded Rectangle 24"/>
          <p:cNvSpPr/>
          <p:nvPr/>
        </p:nvSpPr>
        <p:spPr>
          <a:xfrm>
            <a:off x="5929322" y="4572008"/>
            <a:ext cx="1428760" cy="164307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Map Handler</a:t>
            </a:r>
            <a:endParaRPr lang="en-GB" dirty="0"/>
          </a:p>
        </p:txBody>
      </p:sp>
      <p:sp>
        <p:nvSpPr>
          <p:cNvPr id="26" name="Rounded Rectangle 25"/>
          <p:cNvSpPr/>
          <p:nvPr/>
        </p:nvSpPr>
        <p:spPr>
          <a:xfrm>
            <a:off x="7572396" y="4643446"/>
            <a:ext cx="1214446" cy="3571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ASPX</a:t>
            </a:r>
            <a:endParaRPr lang="en-GB" dirty="0"/>
          </a:p>
        </p:txBody>
      </p:sp>
      <p:sp>
        <p:nvSpPr>
          <p:cNvPr id="27" name="Rounded Rectangle 26"/>
          <p:cNvSpPr/>
          <p:nvPr/>
        </p:nvSpPr>
        <p:spPr>
          <a:xfrm>
            <a:off x="7572396" y="5214950"/>
            <a:ext cx="1214446" cy="3571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Trace</a:t>
            </a:r>
            <a:endParaRPr lang="en-GB" dirty="0"/>
          </a:p>
        </p:txBody>
      </p:sp>
      <p:sp>
        <p:nvSpPr>
          <p:cNvPr id="28" name="Rounded Rectangle 27"/>
          <p:cNvSpPr/>
          <p:nvPr/>
        </p:nvSpPr>
        <p:spPr>
          <a:xfrm>
            <a:off x="7572396" y="5786454"/>
            <a:ext cx="1214446" cy="3571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a:t>
            </a:r>
            <a:endParaRPr lang="en-GB" dirty="0"/>
          </a:p>
        </p:txBody>
      </p:sp>
      <p:sp>
        <p:nvSpPr>
          <p:cNvPr id="29" name="TextBox 28"/>
          <p:cNvSpPr txBox="1"/>
          <p:nvPr/>
        </p:nvSpPr>
        <p:spPr>
          <a:xfrm>
            <a:off x="6500826" y="4071942"/>
            <a:ext cx="1643074" cy="369332"/>
          </a:xfrm>
          <a:prstGeom prst="rect">
            <a:avLst/>
          </a:prstGeom>
          <a:noFill/>
        </p:spPr>
        <p:txBody>
          <a:bodyPr wrap="square" rtlCol="0">
            <a:spAutoFit/>
          </a:bodyPr>
          <a:lstStyle/>
          <a:p>
            <a:pPr algn="ctr"/>
            <a:r>
              <a:rPr lang="en-GB" dirty="0" smtClean="0">
                <a:solidFill>
                  <a:schemeClr val="bg1"/>
                </a:solidFill>
              </a:rPr>
              <a:t>...</a:t>
            </a:r>
            <a:endParaRPr lang="en-GB" dirty="0">
              <a:solidFill>
                <a:schemeClr val="bg1"/>
              </a:solidFill>
            </a:endParaRPr>
          </a:p>
        </p:txBody>
      </p:sp>
      <p:sp>
        <p:nvSpPr>
          <p:cNvPr id="30" name="TextBox 29"/>
          <p:cNvSpPr txBox="1"/>
          <p:nvPr/>
        </p:nvSpPr>
        <p:spPr>
          <a:xfrm>
            <a:off x="6500826" y="6202940"/>
            <a:ext cx="1643074" cy="369332"/>
          </a:xfrm>
          <a:prstGeom prst="rect">
            <a:avLst/>
          </a:prstGeom>
          <a:noFill/>
        </p:spPr>
        <p:txBody>
          <a:bodyPr wrap="square" rtlCol="0">
            <a:spAutoFit/>
          </a:bodyPr>
          <a:lstStyle/>
          <a:p>
            <a:pPr algn="ctr"/>
            <a:r>
              <a:rPr lang="en-GB" dirty="0" smtClean="0">
                <a:solidFill>
                  <a:schemeClr val="bg1"/>
                </a:solidFill>
              </a:rPr>
              <a:t>...</a:t>
            </a:r>
            <a:endParaRPr lang="en-GB" dirty="0">
              <a:solidFill>
                <a:schemeClr val="bg1"/>
              </a:solidFill>
            </a:endParaRPr>
          </a:p>
        </p:txBody>
      </p:sp>
      <p:cxnSp>
        <p:nvCxnSpPr>
          <p:cNvPr id="32" name="Straight Arrow Connector 31"/>
          <p:cNvCxnSpPr/>
          <p:nvPr/>
        </p:nvCxnSpPr>
        <p:spPr>
          <a:xfrm flipV="1">
            <a:off x="7072330" y="4786322"/>
            <a:ext cx="785818" cy="642942"/>
          </a:xfrm>
          <a:prstGeom prst="straightConnector1">
            <a:avLst/>
          </a:prstGeom>
          <a:ln w="1270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flipV="1">
            <a:off x="7072330" y="5357826"/>
            <a:ext cx="785818" cy="71438"/>
          </a:xfrm>
          <a:prstGeom prst="straightConnector1">
            <a:avLst/>
          </a:prstGeom>
          <a:ln w="1270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7072330" y="5429264"/>
            <a:ext cx="857256" cy="571504"/>
          </a:xfrm>
          <a:prstGeom prst="straightConnector1">
            <a:avLst/>
          </a:prstGeom>
          <a:ln w="12700">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39" name="Footer Placeholder 38"/>
          <p:cNvSpPr>
            <a:spLocks noGrp="1"/>
          </p:cNvSpPr>
          <p:nvPr>
            <p:ph type="ftr" sz="quarter" idx="11"/>
          </p:nvPr>
        </p:nvSpPr>
        <p:spPr>
          <a:xfrm>
            <a:off x="714348" y="6564337"/>
            <a:ext cx="8143932" cy="365125"/>
          </a:xfrm>
        </p:spPr>
        <p:txBody>
          <a:bodyPr/>
          <a:lstStyle/>
          <a:p>
            <a:r>
              <a:rPr lang="en-GB" dirty="0" smtClean="0"/>
              <a:t>Andrew Westgarth - http://www.andrewwestgarth.co.uk/Blog - mail@hawaythelads.co.uk</a:t>
            </a:r>
            <a:endParaRPr lang="en-GB"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IIS6 Request Handling</a:t>
            </a:r>
            <a:endParaRPr lang="en-GB" dirty="0"/>
          </a:p>
        </p:txBody>
      </p:sp>
      <p:sp>
        <p:nvSpPr>
          <p:cNvPr id="15" name="Rounded Rectangle 14"/>
          <p:cNvSpPr/>
          <p:nvPr/>
        </p:nvSpPr>
        <p:spPr>
          <a:xfrm>
            <a:off x="214282" y="1214422"/>
            <a:ext cx="8715436" cy="4214842"/>
          </a:xfrm>
          <a:prstGeom prst="roundRect">
            <a:avLst/>
          </a:prstGeom>
          <a:solidFill>
            <a:schemeClr val="tx2"/>
          </a:solidFill>
          <a:effectLst>
            <a:outerShdw blurRad="76200" dir="13500000" sy="23000" kx="12000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w3wp.exe</a:t>
            </a:r>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p:txBody>
      </p:sp>
      <p:sp>
        <p:nvSpPr>
          <p:cNvPr id="16" name="Rounded Rectangle 15"/>
          <p:cNvSpPr/>
          <p:nvPr/>
        </p:nvSpPr>
        <p:spPr>
          <a:xfrm>
            <a:off x="214282" y="5643578"/>
            <a:ext cx="8715436" cy="928694"/>
          </a:xfrm>
          <a:prstGeom prst="roundRect">
            <a:avLst/>
          </a:prstGeom>
          <a:solidFill>
            <a:schemeClr val="tx2"/>
          </a:solidFill>
          <a:effectLst>
            <a:outerShdw blurRad="76200" dir="13500000" sy="23000" kx="12000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http.sys</a:t>
            </a:r>
            <a:endParaRPr lang="en-GB" dirty="0"/>
          </a:p>
        </p:txBody>
      </p:sp>
      <p:sp>
        <p:nvSpPr>
          <p:cNvPr id="17" name="Rounded Rectangle 16"/>
          <p:cNvSpPr/>
          <p:nvPr/>
        </p:nvSpPr>
        <p:spPr>
          <a:xfrm>
            <a:off x="357158" y="1500174"/>
            <a:ext cx="4429156" cy="37862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Handlers</a:t>
            </a:r>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p:txBody>
      </p:sp>
      <p:sp>
        <p:nvSpPr>
          <p:cNvPr id="18" name="Rounded Rectangle 17"/>
          <p:cNvSpPr/>
          <p:nvPr/>
        </p:nvSpPr>
        <p:spPr>
          <a:xfrm>
            <a:off x="5072066" y="1500174"/>
            <a:ext cx="3714776" cy="257176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IHttpModule Events</a:t>
            </a:r>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a:p>
        </p:txBody>
      </p:sp>
      <p:sp>
        <p:nvSpPr>
          <p:cNvPr id="19" name="Rounded Rectangle 18"/>
          <p:cNvSpPr/>
          <p:nvPr/>
        </p:nvSpPr>
        <p:spPr>
          <a:xfrm>
            <a:off x="500034" y="1785926"/>
            <a:ext cx="571504" cy="428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CGI</a:t>
            </a:r>
            <a:endParaRPr lang="en-GB" dirty="0"/>
          </a:p>
        </p:txBody>
      </p:sp>
      <p:sp>
        <p:nvSpPr>
          <p:cNvPr id="20" name="Rounded Rectangle 19"/>
          <p:cNvSpPr/>
          <p:nvPr/>
        </p:nvSpPr>
        <p:spPr>
          <a:xfrm>
            <a:off x="1071538" y="1785926"/>
            <a:ext cx="1143008" cy="428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Static File</a:t>
            </a:r>
            <a:endParaRPr lang="en-GB" dirty="0"/>
          </a:p>
        </p:txBody>
      </p:sp>
      <p:sp>
        <p:nvSpPr>
          <p:cNvPr id="21" name="Rounded Rectangle 20"/>
          <p:cNvSpPr/>
          <p:nvPr/>
        </p:nvSpPr>
        <p:spPr>
          <a:xfrm>
            <a:off x="2214546" y="1785926"/>
            <a:ext cx="1143008" cy="428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ISAPI EXT</a:t>
            </a:r>
            <a:endParaRPr lang="en-GB" dirty="0"/>
          </a:p>
        </p:txBody>
      </p:sp>
      <p:sp>
        <p:nvSpPr>
          <p:cNvPr id="22" name="Rounded Rectangle 21"/>
          <p:cNvSpPr/>
          <p:nvPr/>
        </p:nvSpPr>
        <p:spPr>
          <a:xfrm>
            <a:off x="500034" y="4071942"/>
            <a:ext cx="4071966" cy="107157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ISAPI Filter Notification</a:t>
            </a:r>
          </a:p>
          <a:p>
            <a:pPr algn="ctr"/>
            <a:endParaRPr lang="en-GB" dirty="0" smtClean="0"/>
          </a:p>
          <a:p>
            <a:pPr algn="ctr"/>
            <a:endParaRPr lang="en-GB" dirty="0" smtClean="0"/>
          </a:p>
          <a:p>
            <a:pPr algn="ctr"/>
            <a:endParaRPr lang="en-GB" dirty="0"/>
          </a:p>
        </p:txBody>
      </p:sp>
      <p:sp>
        <p:nvSpPr>
          <p:cNvPr id="23" name="Rounded Rectangle 22"/>
          <p:cNvSpPr/>
          <p:nvPr/>
        </p:nvSpPr>
        <p:spPr>
          <a:xfrm>
            <a:off x="500034" y="3714752"/>
            <a:ext cx="2857520"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authentication</a:t>
            </a:r>
            <a:endParaRPr lang="en-GB" dirty="0"/>
          </a:p>
        </p:txBody>
      </p:sp>
      <p:sp>
        <p:nvSpPr>
          <p:cNvPr id="24" name="Rounded Rectangle 23"/>
          <p:cNvSpPr/>
          <p:nvPr/>
        </p:nvSpPr>
        <p:spPr>
          <a:xfrm>
            <a:off x="500034" y="3357562"/>
            <a:ext cx="2857520"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compression</a:t>
            </a:r>
            <a:endParaRPr lang="en-GB" dirty="0"/>
          </a:p>
        </p:txBody>
      </p:sp>
      <p:sp>
        <p:nvSpPr>
          <p:cNvPr id="25" name="Rounded Rectangle 24"/>
          <p:cNvSpPr/>
          <p:nvPr/>
        </p:nvSpPr>
        <p:spPr>
          <a:xfrm>
            <a:off x="500034" y="3000372"/>
            <a:ext cx="2857520"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Custom errors</a:t>
            </a:r>
            <a:endParaRPr lang="en-GB" dirty="0"/>
          </a:p>
        </p:txBody>
      </p:sp>
      <p:sp>
        <p:nvSpPr>
          <p:cNvPr id="26" name="Rounded Rectangle 25"/>
          <p:cNvSpPr/>
          <p:nvPr/>
        </p:nvSpPr>
        <p:spPr>
          <a:xfrm>
            <a:off x="500034" y="2643182"/>
            <a:ext cx="2857520"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logging</a:t>
            </a:r>
            <a:endParaRPr lang="en-GB" dirty="0"/>
          </a:p>
        </p:txBody>
      </p:sp>
      <p:sp>
        <p:nvSpPr>
          <p:cNvPr id="27" name="Rounded Rectangle 26"/>
          <p:cNvSpPr/>
          <p:nvPr/>
        </p:nvSpPr>
        <p:spPr>
          <a:xfrm>
            <a:off x="500034" y="2285992"/>
            <a:ext cx="2857520"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Determine handler</a:t>
            </a:r>
            <a:endParaRPr lang="en-GB" dirty="0"/>
          </a:p>
        </p:txBody>
      </p:sp>
      <p:sp>
        <p:nvSpPr>
          <p:cNvPr id="29" name="Rounded Rectangle 28"/>
          <p:cNvSpPr/>
          <p:nvPr/>
        </p:nvSpPr>
        <p:spPr>
          <a:xfrm>
            <a:off x="571472" y="4572008"/>
            <a:ext cx="1214446"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Auth c’req</a:t>
            </a:r>
            <a:endParaRPr lang="en-GB" dirty="0"/>
          </a:p>
        </p:txBody>
      </p:sp>
      <p:sp>
        <p:nvSpPr>
          <p:cNvPr id="31" name="Rounded Rectangle 30"/>
          <p:cNvSpPr/>
          <p:nvPr/>
        </p:nvSpPr>
        <p:spPr>
          <a:xfrm>
            <a:off x="2500298" y="4572008"/>
            <a:ext cx="1214446"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log</a:t>
            </a:r>
            <a:endParaRPr lang="en-GB" dirty="0"/>
          </a:p>
        </p:txBody>
      </p:sp>
      <p:sp>
        <p:nvSpPr>
          <p:cNvPr id="32" name="Rounded Rectangle 31"/>
          <p:cNvSpPr/>
          <p:nvPr/>
        </p:nvSpPr>
        <p:spPr>
          <a:xfrm>
            <a:off x="2500298" y="4857760"/>
            <a:ext cx="1819292"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End Net Session</a:t>
            </a:r>
            <a:endParaRPr lang="en-GB" dirty="0"/>
          </a:p>
        </p:txBody>
      </p:sp>
      <p:sp>
        <p:nvSpPr>
          <p:cNvPr id="33" name="Rounded Rectangle 32"/>
          <p:cNvSpPr/>
          <p:nvPr/>
        </p:nvSpPr>
        <p:spPr>
          <a:xfrm>
            <a:off x="571472" y="4857760"/>
            <a:ext cx="1881206"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Pre-Proc Headers</a:t>
            </a:r>
            <a:endParaRPr lang="en-GB" dirty="0"/>
          </a:p>
        </p:txBody>
      </p:sp>
      <p:sp>
        <p:nvSpPr>
          <p:cNvPr id="34" name="Rounded Rectangle 33"/>
          <p:cNvSpPr/>
          <p:nvPr/>
        </p:nvSpPr>
        <p:spPr>
          <a:xfrm>
            <a:off x="571472" y="4357694"/>
            <a:ext cx="1214446"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url map</a:t>
            </a:r>
            <a:endParaRPr lang="en-GB" dirty="0"/>
          </a:p>
        </p:txBody>
      </p:sp>
      <p:sp>
        <p:nvSpPr>
          <p:cNvPr id="35" name="Rounded Rectangle 34"/>
          <p:cNvSpPr/>
          <p:nvPr/>
        </p:nvSpPr>
        <p:spPr>
          <a:xfrm>
            <a:off x="5214942" y="2000240"/>
            <a:ext cx="1214446"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url map</a:t>
            </a:r>
            <a:endParaRPr lang="en-GB" dirty="0"/>
          </a:p>
        </p:txBody>
      </p:sp>
      <p:sp>
        <p:nvSpPr>
          <p:cNvPr id="36" name="Rounded Rectangle 35"/>
          <p:cNvSpPr/>
          <p:nvPr/>
        </p:nvSpPr>
        <p:spPr>
          <a:xfrm>
            <a:off x="6796102" y="3429000"/>
            <a:ext cx="1847864"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Update req cache</a:t>
            </a:r>
            <a:endParaRPr lang="en-GB" dirty="0"/>
          </a:p>
        </p:txBody>
      </p:sp>
      <p:sp>
        <p:nvSpPr>
          <p:cNvPr id="37" name="Rounded Rectangle 36"/>
          <p:cNvSpPr/>
          <p:nvPr/>
        </p:nvSpPr>
        <p:spPr>
          <a:xfrm>
            <a:off x="7429520" y="3143248"/>
            <a:ext cx="1214446"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End req</a:t>
            </a:r>
            <a:endParaRPr lang="en-GB" dirty="0"/>
          </a:p>
        </p:txBody>
      </p:sp>
      <p:sp>
        <p:nvSpPr>
          <p:cNvPr id="38" name="Rounded Rectangle 37"/>
          <p:cNvSpPr/>
          <p:nvPr/>
        </p:nvSpPr>
        <p:spPr>
          <a:xfrm>
            <a:off x="5214942" y="3714752"/>
            <a:ext cx="1471626"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Handler exec</a:t>
            </a:r>
            <a:endParaRPr lang="en-GB" dirty="0"/>
          </a:p>
        </p:txBody>
      </p:sp>
      <p:sp>
        <p:nvSpPr>
          <p:cNvPr id="39" name="Rounded Rectangle 38"/>
          <p:cNvSpPr/>
          <p:nvPr/>
        </p:nvSpPr>
        <p:spPr>
          <a:xfrm>
            <a:off x="5214942" y="3429000"/>
            <a:ext cx="1462102"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Handler map</a:t>
            </a:r>
            <a:endParaRPr lang="en-GB" dirty="0"/>
          </a:p>
        </p:txBody>
      </p:sp>
      <p:sp>
        <p:nvSpPr>
          <p:cNvPr id="40" name="Rounded Rectangle 39"/>
          <p:cNvSpPr/>
          <p:nvPr/>
        </p:nvSpPr>
        <p:spPr>
          <a:xfrm>
            <a:off x="5214942" y="3143248"/>
            <a:ext cx="1571636"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Resolve cache</a:t>
            </a:r>
            <a:endParaRPr lang="en-GB" dirty="0"/>
          </a:p>
        </p:txBody>
      </p:sp>
      <p:sp>
        <p:nvSpPr>
          <p:cNvPr id="41" name="Rounded Rectangle 40"/>
          <p:cNvSpPr/>
          <p:nvPr/>
        </p:nvSpPr>
        <p:spPr>
          <a:xfrm>
            <a:off x="5214942" y="2857496"/>
            <a:ext cx="1214446"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Auth’z req</a:t>
            </a:r>
            <a:endParaRPr lang="en-GB" dirty="0"/>
          </a:p>
        </p:txBody>
      </p:sp>
      <p:sp>
        <p:nvSpPr>
          <p:cNvPr id="42" name="Rounded Rectangle 41"/>
          <p:cNvSpPr/>
          <p:nvPr/>
        </p:nvSpPr>
        <p:spPr>
          <a:xfrm>
            <a:off x="5214942" y="2571744"/>
            <a:ext cx="1214446"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Auth‘c req</a:t>
            </a:r>
            <a:endParaRPr lang="en-GB" dirty="0"/>
          </a:p>
        </p:txBody>
      </p:sp>
      <p:sp>
        <p:nvSpPr>
          <p:cNvPr id="43" name="Rounded Rectangle 42"/>
          <p:cNvSpPr/>
          <p:nvPr/>
        </p:nvSpPr>
        <p:spPr>
          <a:xfrm>
            <a:off x="5214942" y="2285992"/>
            <a:ext cx="1214446"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Begin req</a:t>
            </a:r>
            <a:endParaRPr lang="en-GB" dirty="0"/>
          </a:p>
        </p:txBody>
      </p:sp>
      <p:sp>
        <p:nvSpPr>
          <p:cNvPr id="45" name="Rounded Rectangle 44"/>
          <p:cNvSpPr/>
          <p:nvPr/>
        </p:nvSpPr>
        <p:spPr>
          <a:xfrm>
            <a:off x="7072330" y="3714752"/>
            <a:ext cx="1562080"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Rel req state</a:t>
            </a:r>
            <a:endParaRPr lang="en-GB" dirty="0"/>
          </a:p>
        </p:txBody>
      </p:sp>
      <p:sp>
        <p:nvSpPr>
          <p:cNvPr id="46" name="Rounded Rectangle 45"/>
          <p:cNvSpPr/>
          <p:nvPr/>
        </p:nvSpPr>
        <p:spPr>
          <a:xfrm>
            <a:off x="5072066" y="4143380"/>
            <a:ext cx="3714776" cy="100013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IHttpHandlers</a:t>
            </a:r>
          </a:p>
          <a:p>
            <a:pPr algn="ctr"/>
            <a:endParaRPr lang="en-GB" dirty="0" smtClean="0"/>
          </a:p>
          <a:p>
            <a:pPr algn="ctr"/>
            <a:endParaRPr lang="en-GB" dirty="0" smtClean="0"/>
          </a:p>
          <a:p>
            <a:pPr algn="ctr"/>
            <a:endParaRPr lang="en-GB" dirty="0"/>
          </a:p>
        </p:txBody>
      </p:sp>
      <p:sp>
        <p:nvSpPr>
          <p:cNvPr id="47" name="Rounded Rectangle 46"/>
          <p:cNvSpPr/>
          <p:nvPr/>
        </p:nvSpPr>
        <p:spPr>
          <a:xfrm>
            <a:off x="5357818" y="4643446"/>
            <a:ext cx="1214446"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Trace.axd</a:t>
            </a:r>
            <a:endParaRPr lang="en-GB" dirty="0"/>
          </a:p>
        </p:txBody>
      </p:sp>
      <p:sp>
        <p:nvSpPr>
          <p:cNvPr id="48" name="Rounded Rectangle 47"/>
          <p:cNvSpPr/>
          <p:nvPr/>
        </p:nvSpPr>
        <p:spPr>
          <a:xfrm>
            <a:off x="6929454" y="4643446"/>
            <a:ext cx="1571636"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Page Handler</a:t>
            </a:r>
            <a:endParaRPr lang="en-GB" dirty="0"/>
          </a:p>
        </p:txBody>
      </p:sp>
      <p:sp>
        <p:nvSpPr>
          <p:cNvPr id="49" name="TextBox 48"/>
          <p:cNvSpPr txBox="1"/>
          <p:nvPr/>
        </p:nvSpPr>
        <p:spPr>
          <a:xfrm>
            <a:off x="6286512" y="1214422"/>
            <a:ext cx="1785950" cy="369332"/>
          </a:xfrm>
          <a:prstGeom prst="rect">
            <a:avLst/>
          </a:prstGeom>
          <a:noFill/>
        </p:spPr>
        <p:txBody>
          <a:bodyPr wrap="square" rtlCol="0">
            <a:spAutoFit/>
          </a:bodyPr>
          <a:lstStyle/>
          <a:p>
            <a:r>
              <a:rPr lang="en-GB" dirty="0" smtClean="0">
                <a:solidFill>
                  <a:schemeClr val="bg1"/>
                </a:solidFill>
              </a:rPr>
              <a:t>Aspnet_isapi.dll</a:t>
            </a:r>
            <a:endParaRPr lang="en-GB" dirty="0">
              <a:solidFill>
                <a:schemeClr val="bg1"/>
              </a:solidFill>
            </a:endParaRPr>
          </a:p>
        </p:txBody>
      </p:sp>
      <p:sp>
        <p:nvSpPr>
          <p:cNvPr id="44" name="Footer Placeholder 43"/>
          <p:cNvSpPr>
            <a:spLocks noGrp="1"/>
          </p:cNvSpPr>
          <p:nvPr>
            <p:ph type="ftr" sz="quarter" idx="11"/>
          </p:nvPr>
        </p:nvSpPr>
        <p:spPr>
          <a:xfrm>
            <a:off x="285720" y="6564337"/>
            <a:ext cx="8643998" cy="365125"/>
          </a:xfrm>
        </p:spPr>
        <p:txBody>
          <a:bodyPr/>
          <a:lstStyle/>
          <a:p>
            <a:r>
              <a:rPr lang="en-GB" dirty="0" smtClean="0"/>
              <a:t>Andrew Westgarth - http://www.andrewwestgarth.co.uk/Blog - mail@hawaythelads.co.uk</a:t>
            </a:r>
            <a:endParaRPr lang="en-GB"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ounded Rectangle 19"/>
          <p:cNvSpPr/>
          <p:nvPr/>
        </p:nvSpPr>
        <p:spPr>
          <a:xfrm>
            <a:off x="571472" y="1714488"/>
            <a:ext cx="2786082" cy="44291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cxnSp>
        <p:nvCxnSpPr>
          <p:cNvPr id="32" name="Straight Arrow Connector 31"/>
          <p:cNvCxnSpPr/>
          <p:nvPr/>
        </p:nvCxnSpPr>
        <p:spPr>
          <a:xfrm rot="5400000">
            <a:off x="-1500230" y="3929066"/>
            <a:ext cx="5000660" cy="1588"/>
          </a:xfrm>
          <a:prstGeom prst="straightConnector1">
            <a:avLst/>
          </a:prstGeom>
          <a:ln w="19050">
            <a:solidFill>
              <a:schemeClr val="tx1"/>
            </a:solidFill>
            <a:prstDash val="dash"/>
            <a:headEnd type="arrow"/>
            <a:tailEnd type="arrow"/>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normAutofit/>
          </a:bodyPr>
          <a:lstStyle/>
          <a:p>
            <a:r>
              <a:rPr lang="en-GB" dirty="0" smtClean="0"/>
              <a:t>IIS7 Architecture</a:t>
            </a:r>
            <a:endParaRPr lang="en-GB" dirty="0"/>
          </a:p>
        </p:txBody>
      </p:sp>
      <p:sp>
        <p:nvSpPr>
          <p:cNvPr id="21" name="Rounded Rectangle 20"/>
          <p:cNvSpPr/>
          <p:nvPr/>
        </p:nvSpPr>
        <p:spPr>
          <a:xfrm>
            <a:off x="857224" y="1928802"/>
            <a:ext cx="2143140" cy="3571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Authentication</a:t>
            </a:r>
            <a:endParaRPr lang="en-GB" dirty="0"/>
          </a:p>
        </p:txBody>
      </p:sp>
      <p:sp>
        <p:nvSpPr>
          <p:cNvPr id="22" name="Rounded Rectangle 21"/>
          <p:cNvSpPr/>
          <p:nvPr/>
        </p:nvSpPr>
        <p:spPr>
          <a:xfrm>
            <a:off x="857224" y="2357430"/>
            <a:ext cx="2143140" cy="3571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3" name="Rounded Rectangle 22"/>
          <p:cNvSpPr/>
          <p:nvPr/>
        </p:nvSpPr>
        <p:spPr>
          <a:xfrm>
            <a:off x="857224" y="2786058"/>
            <a:ext cx="2143140" cy="3571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4" name="Rounded Rectangle 23"/>
          <p:cNvSpPr/>
          <p:nvPr/>
        </p:nvSpPr>
        <p:spPr>
          <a:xfrm>
            <a:off x="857224" y="3643314"/>
            <a:ext cx="2143140" cy="3571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Execute Handler</a:t>
            </a:r>
            <a:endParaRPr lang="en-GB" dirty="0"/>
          </a:p>
        </p:txBody>
      </p:sp>
      <p:sp>
        <p:nvSpPr>
          <p:cNvPr id="25" name="Rounded Rectangle 24"/>
          <p:cNvSpPr/>
          <p:nvPr/>
        </p:nvSpPr>
        <p:spPr>
          <a:xfrm>
            <a:off x="857224" y="5072074"/>
            <a:ext cx="2143140" cy="3571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6" name="Rounded Rectangle 25"/>
          <p:cNvSpPr/>
          <p:nvPr/>
        </p:nvSpPr>
        <p:spPr>
          <a:xfrm>
            <a:off x="857224" y="5500702"/>
            <a:ext cx="2143140" cy="3571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Send Response</a:t>
            </a:r>
            <a:endParaRPr lang="en-GB" dirty="0"/>
          </a:p>
        </p:txBody>
      </p:sp>
      <p:sp>
        <p:nvSpPr>
          <p:cNvPr id="27" name="TextBox 26"/>
          <p:cNvSpPr txBox="1"/>
          <p:nvPr/>
        </p:nvSpPr>
        <p:spPr>
          <a:xfrm>
            <a:off x="857224" y="3214686"/>
            <a:ext cx="2143140" cy="369332"/>
          </a:xfrm>
          <a:prstGeom prst="rect">
            <a:avLst/>
          </a:prstGeom>
          <a:noFill/>
        </p:spPr>
        <p:txBody>
          <a:bodyPr wrap="square" rtlCol="0">
            <a:spAutoFit/>
          </a:bodyPr>
          <a:lstStyle/>
          <a:p>
            <a:pPr algn="ctr"/>
            <a:r>
              <a:rPr lang="en-GB" dirty="0" smtClean="0">
                <a:solidFill>
                  <a:schemeClr val="bg1"/>
                </a:solidFill>
              </a:rPr>
              <a:t>...</a:t>
            </a:r>
            <a:endParaRPr lang="en-GB" dirty="0">
              <a:solidFill>
                <a:schemeClr val="bg1"/>
              </a:solidFill>
            </a:endParaRPr>
          </a:p>
        </p:txBody>
      </p:sp>
      <p:sp>
        <p:nvSpPr>
          <p:cNvPr id="28" name="TextBox 27"/>
          <p:cNvSpPr txBox="1"/>
          <p:nvPr/>
        </p:nvSpPr>
        <p:spPr>
          <a:xfrm>
            <a:off x="857224" y="4345552"/>
            <a:ext cx="2143140" cy="369332"/>
          </a:xfrm>
          <a:prstGeom prst="rect">
            <a:avLst/>
          </a:prstGeom>
          <a:noFill/>
        </p:spPr>
        <p:txBody>
          <a:bodyPr wrap="square" rtlCol="0">
            <a:spAutoFit/>
          </a:bodyPr>
          <a:lstStyle/>
          <a:p>
            <a:pPr algn="ctr"/>
            <a:r>
              <a:rPr lang="en-GB" dirty="0" smtClean="0">
                <a:solidFill>
                  <a:schemeClr val="bg1"/>
                </a:solidFill>
              </a:rPr>
              <a:t>...</a:t>
            </a:r>
            <a:endParaRPr lang="en-GB" dirty="0">
              <a:solidFill>
                <a:schemeClr val="bg1"/>
              </a:solidFill>
            </a:endParaRPr>
          </a:p>
        </p:txBody>
      </p:sp>
      <p:sp>
        <p:nvSpPr>
          <p:cNvPr id="29" name="TextBox 28"/>
          <p:cNvSpPr txBox="1"/>
          <p:nvPr/>
        </p:nvSpPr>
        <p:spPr>
          <a:xfrm>
            <a:off x="714348" y="1071546"/>
            <a:ext cx="2500330" cy="369332"/>
          </a:xfrm>
          <a:prstGeom prst="rect">
            <a:avLst/>
          </a:prstGeom>
          <a:noFill/>
        </p:spPr>
        <p:txBody>
          <a:bodyPr wrap="square" rtlCol="0">
            <a:spAutoFit/>
          </a:bodyPr>
          <a:lstStyle/>
          <a:p>
            <a:r>
              <a:rPr lang="en-GB" dirty="0" smtClean="0"/>
              <a:t>HTTP Request</a:t>
            </a:r>
            <a:endParaRPr lang="en-GB" dirty="0"/>
          </a:p>
        </p:txBody>
      </p:sp>
      <p:sp>
        <p:nvSpPr>
          <p:cNvPr id="30" name="TextBox 29"/>
          <p:cNvSpPr txBox="1"/>
          <p:nvPr/>
        </p:nvSpPr>
        <p:spPr>
          <a:xfrm>
            <a:off x="714348" y="6417254"/>
            <a:ext cx="2500330" cy="369332"/>
          </a:xfrm>
          <a:prstGeom prst="rect">
            <a:avLst/>
          </a:prstGeom>
          <a:noFill/>
        </p:spPr>
        <p:txBody>
          <a:bodyPr wrap="square" rtlCol="0">
            <a:spAutoFit/>
          </a:bodyPr>
          <a:lstStyle/>
          <a:p>
            <a:r>
              <a:rPr lang="en-GB" dirty="0" smtClean="0"/>
              <a:t>HTTP Response</a:t>
            </a:r>
            <a:endParaRPr lang="en-GB" dirty="0"/>
          </a:p>
        </p:txBody>
      </p:sp>
      <p:sp>
        <p:nvSpPr>
          <p:cNvPr id="34" name="Rounded Rectangle 33"/>
          <p:cNvSpPr/>
          <p:nvPr/>
        </p:nvSpPr>
        <p:spPr>
          <a:xfrm>
            <a:off x="3571868" y="1285860"/>
            <a:ext cx="1214446" cy="428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Basic</a:t>
            </a:r>
            <a:endParaRPr lang="en-GB" dirty="0"/>
          </a:p>
        </p:txBody>
      </p:sp>
      <p:sp>
        <p:nvSpPr>
          <p:cNvPr id="35" name="Rounded Rectangle 34"/>
          <p:cNvSpPr/>
          <p:nvPr/>
        </p:nvSpPr>
        <p:spPr>
          <a:xfrm>
            <a:off x="3571868" y="1785926"/>
            <a:ext cx="1214446" cy="428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Forms</a:t>
            </a:r>
            <a:endParaRPr lang="en-GB" dirty="0"/>
          </a:p>
        </p:txBody>
      </p:sp>
      <p:sp>
        <p:nvSpPr>
          <p:cNvPr id="36" name="Rounded Rectangle 35"/>
          <p:cNvSpPr/>
          <p:nvPr/>
        </p:nvSpPr>
        <p:spPr>
          <a:xfrm>
            <a:off x="3571868" y="2285992"/>
            <a:ext cx="1214446" cy="428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Anon</a:t>
            </a:r>
            <a:endParaRPr lang="en-GB" dirty="0"/>
          </a:p>
        </p:txBody>
      </p:sp>
      <p:sp>
        <p:nvSpPr>
          <p:cNvPr id="37" name="Rounded Rectangle 36"/>
          <p:cNvSpPr/>
          <p:nvPr/>
        </p:nvSpPr>
        <p:spPr>
          <a:xfrm>
            <a:off x="3571868" y="2786058"/>
            <a:ext cx="1214446" cy="428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Windows</a:t>
            </a:r>
            <a:endParaRPr lang="en-GB" dirty="0"/>
          </a:p>
        </p:txBody>
      </p:sp>
      <p:sp>
        <p:nvSpPr>
          <p:cNvPr id="38" name="Rounded Rectangle 37"/>
          <p:cNvSpPr/>
          <p:nvPr/>
        </p:nvSpPr>
        <p:spPr>
          <a:xfrm>
            <a:off x="3571868" y="3357562"/>
            <a:ext cx="1214446" cy="428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ASPX</a:t>
            </a:r>
            <a:endParaRPr lang="en-GB" dirty="0"/>
          </a:p>
        </p:txBody>
      </p:sp>
      <p:sp>
        <p:nvSpPr>
          <p:cNvPr id="39" name="Rounded Rectangle 38"/>
          <p:cNvSpPr/>
          <p:nvPr/>
        </p:nvSpPr>
        <p:spPr>
          <a:xfrm>
            <a:off x="3571868" y="3857628"/>
            <a:ext cx="1214446" cy="428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Static File</a:t>
            </a:r>
            <a:endParaRPr lang="en-GB" dirty="0"/>
          </a:p>
        </p:txBody>
      </p:sp>
      <p:sp>
        <p:nvSpPr>
          <p:cNvPr id="40" name="Rounded Rectangle 39"/>
          <p:cNvSpPr/>
          <p:nvPr/>
        </p:nvSpPr>
        <p:spPr>
          <a:xfrm>
            <a:off x="3571868" y="4357694"/>
            <a:ext cx="1214446" cy="428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Trace</a:t>
            </a:r>
            <a:endParaRPr lang="en-GB" dirty="0"/>
          </a:p>
        </p:txBody>
      </p:sp>
      <p:sp>
        <p:nvSpPr>
          <p:cNvPr id="41" name="Rounded Rectangle 40"/>
          <p:cNvSpPr/>
          <p:nvPr/>
        </p:nvSpPr>
        <p:spPr>
          <a:xfrm>
            <a:off x="3571868" y="4857760"/>
            <a:ext cx="1214446" cy="428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a:t>
            </a:r>
            <a:endParaRPr lang="en-GB" dirty="0"/>
          </a:p>
        </p:txBody>
      </p:sp>
      <p:sp>
        <p:nvSpPr>
          <p:cNvPr id="42" name="Rounded Rectangle 41"/>
          <p:cNvSpPr/>
          <p:nvPr/>
        </p:nvSpPr>
        <p:spPr>
          <a:xfrm>
            <a:off x="3571868" y="5857892"/>
            <a:ext cx="1214446" cy="428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Log</a:t>
            </a:r>
            <a:endParaRPr lang="en-GB" dirty="0"/>
          </a:p>
        </p:txBody>
      </p:sp>
      <p:sp>
        <p:nvSpPr>
          <p:cNvPr id="43" name="Rounded Rectangle 42"/>
          <p:cNvSpPr/>
          <p:nvPr/>
        </p:nvSpPr>
        <p:spPr>
          <a:xfrm>
            <a:off x="3571868" y="5357826"/>
            <a:ext cx="1214446" cy="428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Compress-ion</a:t>
            </a:r>
            <a:endParaRPr lang="en-GB" dirty="0"/>
          </a:p>
        </p:txBody>
      </p:sp>
      <p:cxnSp>
        <p:nvCxnSpPr>
          <p:cNvPr id="45" name="Straight Arrow Connector 44"/>
          <p:cNvCxnSpPr/>
          <p:nvPr/>
        </p:nvCxnSpPr>
        <p:spPr>
          <a:xfrm flipV="1">
            <a:off x="2857488" y="1500174"/>
            <a:ext cx="857256" cy="571504"/>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flipV="1">
            <a:off x="2857488" y="2000240"/>
            <a:ext cx="928694" cy="7143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p:nvPr/>
        </p:nvCxnSpPr>
        <p:spPr>
          <a:xfrm>
            <a:off x="2857488" y="2071678"/>
            <a:ext cx="928694" cy="42862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rot="16200000" flipH="1">
            <a:off x="2821769" y="2107397"/>
            <a:ext cx="928694" cy="857256"/>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flipV="1">
            <a:off x="2786050" y="3500438"/>
            <a:ext cx="1000132" cy="285752"/>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p:nvPr/>
        </p:nvCxnSpPr>
        <p:spPr>
          <a:xfrm>
            <a:off x="2786050" y="3786190"/>
            <a:ext cx="928694" cy="214314"/>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p:nvPr/>
        </p:nvCxnSpPr>
        <p:spPr>
          <a:xfrm>
            <a:off x="2786050" y="3786190"/>
            <a:ext cx="1000132" cy="714380"/>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p:nvPr/>
        </p:nvCxnSpPr>
        <p:spPr>
          <a:xfrm rot="16200000" flipH="1">
            <a:off x="2643174" y="3929066"/>
            <a:ext cx="1285884" cy="1000132"/>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p:nvPr/>
        </p:nvCxnSpPr>
        <p:spPr>
          <a:xfrm flipV="1">
            <a:off x="2857488" y="5572140"/>
            <a:ext cx="928694" cy="142876"/>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p:nvPr/>
        </p:nvCxnSpPr>
        <p:spPr>
          <a:xfrm>
            <a:off x="2857488" y="5715016"/>
            <a:ext cx="928694" cy="357190"/>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7" name="Footer Placeholder 66"/>
          <p:cNvSpPr>
            <a:spLocks noGrp="1"/>
          </p:cNvSpPr>
          <p:nvPr>
            <p:ph type="ftr" sz="quarter" idx="11"/>
          </p:nvPr>
        </p:nvSpPr>
        <p:spPr/>
        <p:txBody>
          <a:bodyPr/>
          <a:lstStyle/>
          <a:p>
            <a:r>
              <a:rPr lang="en-GB" dirty="0" smtClean="0"/>
              <a:t>Andrew Westgarth - http://www.andrewwestgarth.co.uk/Blog - mail@hawaythelads.co.uk</a:t>
            </a:r>
            <a:endParaRPr lang="en-GB"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IIS7 Request Handling</a:t>
            </a:r>
            <a:endParaRPr lang="en-GB" dirty="0"/>
          </a:p>
        </p:txBody>
      </p:sp>
      <p:sp>
        <p:nvSpPr>
          <p:cNvPr id="4" name="Rounded Rectangle 3"/>
          <p:cNvSpPr/>
          <p:nvPr/>
        </p:nvSpPr>
        <p:spPr>
          <a:xfrm>
            <a:off x="785786" y="1214422"/>
            <a:ext cx="8286808" cy="4857784"/>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Rounded Rectangle 4"/>
          <p:cNvSpPr/>
          <p:nvPr/>
        </p:nvSpPr>
        <p:spPr>
          <a:xfrm>
            <a:off x="1500166" y="1643050"/>
            <a:ext cx="6929486" cy="7143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ounded Rectangle 5"/>
          <p:cNvSpPr/>
          <p:nvPr/>
        </p:nvSpPr>
        <p:spPr>
          <a:xfrm>
            <a:off x="1714480" y="1857364"/>
            <a:ext cx="2857520" cy="428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Rounded Rectangle 6"/>
          <p:cNvSpPr/>
          <p:nvPr/>
        </p:nvSpPr>
        <p:spPr>
          <a:xfrm>
            <a:off x="5357818" y="1857364"/>
            <a:ext cx="2857520" cy="428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Rounded Rectangle 7"/>
          <p:cNvSpPr/>
          <p:nvPr/>
        </p:nvSpPr>
        <p:spPr>
          <a:xfrm>
            <a:off x="1785918" y="1928802"/>
            <a:ext cx="1214446"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static file</a:t>
            </a:r>
            <a:endParaRPr lang="en-GB" dirty="0"/>
          </a:p>
        </p:txBody>
      </p:sp>
      <p:sp>
        <p:nvSpPr>
          <p:cNvPr id="9" name="Rounded Rectangle 8"/>
          <p:cNvSpPr/>
          <p:nvPr/>
        </p:nvSpPr>
        <p:spPr>
          <a:xfrm>
            <a:off x="3286116" y="1928802"/>
            <a:ext cx="1214446"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isapi ext</a:t>
            </a:r>
            <a:endParaRPr lang="en-GB" dirty="0"/>
          </a:p>
        </p:txBody>
      </p:sp>
      <p:sp>
        <p:nvSpPr>
          <p:cNvPr id="10" name="Rounded Rectangle 9"/>
          <p:cNvSpPr/>
          <p:nvPr/>
        </p:nvSpPr>
        <p:spPr>
          <a:xfrm>
            <a:off x="6929454" y="1928802"/>
            <a:ext cx="1214446"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trace.axd</a:t>
            </a:r>
            <a:endParaRPr lang="en-GB" dirty="0"/>
          </a:p>
        </p:txBody>
      </p:sp>
      <p:sp>
        <p:nvSpPr>
          <p:cNvPr id="11" name="Rounded Rectangle 10"/>
          <p:cNvSpPr/>
          <p:nvPr/>
        </p:nvSpPr>
        <p:spPr>
          <a:xfrm>
            <a:off x="5429256" y="1928802"/>
            <a:ext cx="1214446"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*.aspx</a:t>
            </a:r>
            <a:endParaRPr lang="en-GB" dirty="0"/>
          </a:p>
        </p:txBody>
      </p:sp>
      <p:sp>
        <p:nvSpPr>
          <p:cNvPr id="12" name="TextBox 11"/>
          <p:cNvSpPr txBox="1"/>
          <p:nvPr/>
        </p:nvSpPr>
        <p:spPr>
          <a:xfrm>
            <a:off x="2428860" y="1594097"/>
            <a:ext cx="1285884" cy="307777"/>
          </a:xfrm>
          <a:prstGeom prst="rect">
            <a:avLst/>
          </a:prstGeom>
          <a:noFill/>
        </p:spPr>
        <p:txBody>
          <a:bodyPr wrap="square" rtlCol="0">
            <a:spAutoFit/>
          </a:bodyPr>
          <a:lstStyle/>
          <a:p>
            <a:r>
              <a:rPr lang="en-GB" sz="1400" dirty="0" smtClean="0">
                <a:solidFill>
                  <a:schemeClr val="bg1"/>
                </a:solidFill>
              </a:rPr>
              <a:t>Native Handler</a:t>
            </a:r>
            <a:endParaRPr lang="en-GB" sz="1400" dirty="0">
              <a:solidFill>
                <a:schemeClr val="bg1"/>
              </a:solidFill>
            </a:endParaRPr>
          </a:p>
        </p:txBody>
      </p:sp>
      <p:sp>
        <p:nvSpPr>
          <p:cNvPr id="13" name="TextBox 12"/>
          <p:cNvSpPr txBox="1"/>
          <p:nvPr/>
        </p:nvSpPr>
        <p:spPr>
          <a:xfrm>
            <a:off x="6286512" y="1594097"/>
            <a:ext cx="1285884" cy="307777"/>
          </a:xfrm>
          <a:prstGeom prst="rect">
            <a:avLst/>
          </a:prstGeom>
          <a:noFill/>
        </p:spPr>
        <p:txBody>
          <a:bodyPr wrap="square" rtlCol="0">
            <a:spAutoFit/>
          </a:bodyPr>
          <a:lstStyle/>
          <a:p>
            <a:r>
              <a:rPr lang="en-GB" sz="1400" dirty="0" smtClean="0">
                <a:solidFill>
                  <a:schemeClr val="bg1"/>
                </a:solidFill>
              </a:rPr>
              <a:t>IHttpHandler</a:t>
            </a:r>
            <a:endParaRPr lang="en-GB" sz="1400" dirty="0">
              <a:solidFill>
                <a:schemeClr val="bg1"/>
              </a:solidFill>
            </a:endParaRPr>
          </a:p>
        </p:txBody>
      </p:sp>
      <p:sp>
        <p:nvSpPr>
          <p:cNvPr id="14" name="Rounded Rectangle 13"/>
          <p:cNvSpPr/>
          <p:nvPr/>
        </p:nvSpPr>
        <p:spPr>
          <a:xfrm>
            <a:off x="1500166" y="2500306"/>
            <a:ext cx="3643338" cy="350046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smtClean="0"/>
              <a:t>Native Module                       </a:t>
            </a:r>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p:txBody>
      </p:sp>
      <p:sp>
        <p:nvSpPr>
          <p:cNvPr id="15" name="Rounded Rectangle 14"/>
          <p:cNvSpPr/>
          <p:nvPr/>
        </p:nvSpPr>
        <p:spPr>
          <a:xfrm>
            <a:off x="4572000" y="2428868"/>
            <a:ext cx="3857652" cy="3500462"/>
          </a:xfrm>
          <a:prstGeom prst="roundRect">
            <a:avLst/>
          </a:prstGeom>
          <a:solidFill>
            <a:schemeClr val="accent1">
              <a:alpha val="5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GB" dirty="0" smtClean="0"/>
              <a:t>IHttp Module</a:t>
            </a:r>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a:p>
        </p:txBody>
      </p:sp>
      <p:sp>
        <p:nvSpPr>
          <p:cNvPr id="16" name="Rounded Rectangle 15"/>
          <p:cNvSpPr/>
          <p:nvPr/>
        </p:nvSpPr>
        <p:spPr>
          <a:xfrm>
            <a:off x="1643042" y="3071810"/>
            <a:ext cx="1785950"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Native Modules</a:t>
            </a:r>
            <a:endParaRPr lang="en-GB" dirty="0"/>
          </a:p>
        </p:txBody>
      </p:sp>
      <p:sp>
        <p:nvSpPr>
          <p:cNvPr id="19" name="Rounded Rectangle 18"/>
          <p:cNvSpPr/>
          <p:nvPr/>
        </p:nvSpPr>
        <p:spPr>
          <a:xfrm>
            <a:off x="1643042" y="4714884"/>
            <a:ext cx="1785950" cy="50006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Windows Auth</a:t>
            </a:r>
            <a:endParaRPr lang="en-GB" dirty="0"/>
          </a:p>
        </p:txBody>
      </p:sp>
      <p:sp>
        <p:nvSpPr>
          <p:cNvPr id="20" name="Rounded Rectangle 19"/>
          <p:cNvSpPr/>
          <p:nvPr/>
        </p:nvSpPr>
        <p:spPr>
          <a:xfrm>
            <a:off x="1643042" y="4286256"/>
            <a:ext cx="1785950" cy="500066"/>
          </a:xfrm>
          <a:prstGeom prst="roundRect">
            <a:avLst/>
          </a:prstGeom>
          <a:solidFill>
            <a:schemeClr val="accent1">
              <a:alpha val="4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Digest Auth</a:t>
            </a:r>
            <a:endParaRPr lang="en-GB" dirty="0"/>
          </a:p>
        </p:txBody>
      </p:sp>
      <p:sp>
        <p:nvSpPr>
          <p:cNvPr id="21" name="Rounded Rectangle 20"/>
          <p:cNvSpPr/>
          <p:nvPr/>
        </p:nvSpPr>
        <p:spPr>
          <a:xfrm>
            <a:off x="1643042" y="3857628"/>
            <a:ext cx="1785950" cy="500066"/>
          </a:xfrm>
          <a:prstGeom prst="roundRect">
            <a:avLst/>
          </a:prstGeom>
          <a:solidFill>
            <a:schemeClr val="accent1">
              <a:alpha val="4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Basic Auth</a:t>
            </a:r>
            <a:endParaRPr lang="en-GB" dirty="0"/>
          </a:p>
        </p:txBody>
      </p:sp>
      <p:sp>
        <p:nvSpPr>
          <p:cNvPr id="23" name="Rounded Rectangle 22"/>
          <p:cNvSpPr/>
          <p:nvPr/>
        </p:nvSpPr>
        <p:spPr>
          <a:xfrm>
            <a:off x="3714744" y="5715016"/>
            <a:ext cx="2214578"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begin</a:t>
            </a:r>
            <a:endParaRPr lang="en-GB" dirty="0"/>
          </a:p>
        </p:txBody>
      </p:sp>
      <p:sp>
        <p:nvSpPr>
          <p:cNvPr id="24" name="Rounded Rectangle 23"/>
          <p:cNvSpPr/>
          <p:nvPr/>
        </p:nvSpPr>
        <p:spPr>
          <a:xfrm>
            <a:off x="3714744" y="4000504"/>
            <a:ext cx="2205054"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pre-execute handler</a:t>
            </a:r>
            <a:endParaRPr lang="en-GB" dirty="0"/>
          </a:p>
        </p:txBody>
      </p:sp>
      <p:sp>
        <p:nvSpPr>
          <p:cNvPr id="25" name="Rounded Rectangle 24"/>
          <p:cNvSpPr/>
          <p:nvPr/>
        </p:nvSpPr>
        <p:spPr>
          <a:xfrm>
            <a:off x="3714744" y="4286256"/>
            <a:ext cx="2214578"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acquire state</a:t>
            </a:r>
            <a:endParaRPr lang="en-GB" dirty="0"/>
          </a:p>
        </p:txBody>
      </p:sp>
      <p:sp>
        <p:nvSpPr>
          <p:cNvPr id="27" name="Rounded Rectangle 26"/>
          <p:cNvSpPr/>
          <p:nvPr/>
        </p:nvSpPr>
        <p:spPr>
          <a:xfrm>
            <a:off x="3714744" y="4572008"/>
            <a:ext cx="2214578"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map handler</a:t>
            </a:r>
            <a:endParaRPr lang="en-GB" dirty="0"/>
          </a:p>
        </p:txBody>
      </p:sp>
      <p:sp>
        <p:nvSpPr>
          <p:cNvPr id="28" name="Rounded Rectangle 27"/>
          <p:cNvSpPr/>
          <p:nvPr/>
        </p:nvSpPr>
        <p:spPr>
          <a:xfrm>
            <a:off x="3714744" y="4857760"/>
            <a:ext cx="2214578"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resolve cache</a:t>
            </a:r>
            <a:endParaRPr lang="en-GB" dirty="0"/>
          </a:p>
        </p:txBody>
      </p:sp>
      <p:sp>
        <p:nvSpPr>
          <p:cNvPr id="29" name="Rounded Rectangle 28"/>
          <p:cNvSpPr/>
          <p:nvPr/>
        </p:nvSpPr>
        <p:spPr>
          <a:xfrm>
            <a:off x="3714744" y="5143512"/>
            <a:ext cx="2214578"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authorize</a:t>
            </a:r>
            <a:endParaRPr lang="en-GB" dirty="0"/>
          </a:p>
        </p:txBody>
      </p:sp>
      <p:sp>
        <p:nvSpPr>
          <p:cNvPr id="30" name="Rounded Rectangle 29"/>
          <p:cNvSpPr/>
          <p:nvPr/>
        </p:nvSpPr>
        <p:spPr>
          <a:xfrm>
            <a:off x="3714744" y="5429264"/>
            <a:ext cx="2214578"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authenticate</a:t>
            </a:r>
            <a:endParaRPr lang="en-GB" dirty="0"/>
          </a:p>
        </p:txBody>
      </p:sp>
      <p:sp>
        <p:nvSpPr>
          <p:cNvPr id="31" name="Rounded Rectangle 30"/>
          <p:cNvSpPr/>
          <p:nvPr/>
        </p:nvSpPr>
        <p:spPr>
          <a:xfrm>
            <a:off x="3714744" y="3143248"/>
            <a:ext cx="2214578"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update cache</a:t>
            </a:r>
            <a:endParaRPr lang="en-GB" dirty="0"/>
          </a:p>
        </p:txBody>
      </p:sp>
      <p:sp>
        <p:nvSpPr>
          <p:cNvPr id="32" name="Rounded Rectangle 31"/>
          <p:cNvSpPr/>
          <p:nvPr/>
        </p:nvSpPr>
        <p:spPr>
          <a:xfrm>
            <a:off x="3714744" y="3429000"/>
            <a:ext cx="2214578"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release state</a:t>
            </a:r>
            <a:endParaRPr lang="en-GB" dirty="0"/>
          </a:p>
        </p:txBody>
      </p:sp>
      <p:sp>
        <p:nvSpPr>
          <p:cNvPr id="33" name="Rounded Rectangle 32"/>
          <p:cNvSpPr/>
          <p:nvPr/>
        </p:nvSpPr>
        <p:spPr>
          <a:xfrm>
            <a:off x="3714744" y="3714752"/>
            <a:ext cx="2214578"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execute handler</a:t>
            </a:r>
            <a:endParaRPr lang="en-GB" dirty="0"/>
          </a:p>
        </p:txBody>
      </p:sp>
      <p:sp>
        <p:nvSpPr>
          <p:cNvPr id="34" name="Rounded Rectangle 33"/>
          <p:cNvSpPr/>
          <p:nvPr/>
        </p:nvSpPr>
        <p:spPr>
          <a:xfrm>
            <a:off x="3714744" y="2571744"/>
            <a:ext cx="2214578"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end</a:t>
            </a:r>
            <a:endParaRPr lang="en-GB" dirty="0"/>
          </a:p>
        </p:txBody>
      </p:sp>
      <p:sp>
        <p:nvSpPr>
          <p:cNvPr id="35" name="Rounded Rectangle 34"/>
          <p:cNvSpPr/>
          <p:nvPr/>
        </p:nvSpPr>
        <p:spPr>
          <a:xfrm>
            <a:off x="3714744" y="2857496"/>
            <a:ext cx="2214578"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log</a:t>
            </a:r>
            <a:endParaRPr lang="en-GB" dirty="0"/>
          </a:p>
        </p:txBody>
      </p:sp>
      <p:sp>
        <p:nvSpPr>
          <p:cNvPr id="36" name="Rounded Rectangle 35"/>
          <p:cNvSpPr/>
          <p:nvPr/>
        </p:nvSpPr>
        <p:spPr>
          <a:xfrm>
            <a:off x="1795442" y="3224210"/>
            <a:ext cx="1785950"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Native Modules</a:t>
            </a:r>
            <a:endParaRPr lang="en-GB" dirty="0"/>
          </a:p>
        </p:txBody>
      </p:sp>
      <p:sp>
        <p:nvSpPr>
          <p:cNvPr id="37" name="Rounded Rectangle 36"/>
          <p:cNvSpPr/>
          <p:nvPr/>
        </p:nvSpPr>
        <p:spPr>
          <a:xfrm>
            <a:off x="1857356" y="3357562"/>
            <a:ext cx="1785950"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Native Modules</a:t>
            </a:r>
            <a:endParaRPr lang="en-GB" dirty="0"/>
          </a:p>
        </p:txBody>
      </p:sp>
      <p:sp>
        <p:nvSpPr>
          <p:cNvPr id="38" name="Rounded Rectangle 37"/>
          <p:cNvSpPr/>
          <p:nvPr/>
        </p:nvSpPr>
        <p:spPr>
          <a:xfrm>
            <a:off x="6143636" y="3071810"/>
            <a:ext cx="2000264"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Managed Modules</a:t>
            </a:r>
            <a:endParaRPr lang="en-GB" dirty="0"/>
          </a:p>
        </p:txBody>
      </p:sp>
      <p:sp>
        <p:nvSpPr>
          <p:cNvPr id="39" name="Rounded Rectangle 38"/>
          <p:cNvSpPr/>
          <p:nvPr/>
        </p:nvSpPr>
        <p:spPr>
          <a:xfrm>
            <a:off x="6276988" y="3214686"/>
            <a:ext cx="2009788"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Managed Modules</a:t>
            </a:r>
            <a:endParaRPr lang="en-GB" dirty="0"/>
          </a:p>
        </p:txBody>
      </p:sp>
      <p:sp>
        <p:nvSpPr>
          <p:cNvPr id="40" name="Rounded Rectangle 39"/>
          <p:cNvSpPr/>
          <p:nvPr/>
        </p:nvSpPr>
        <p:spPr>
          <a:xfrm>
            <a:off x="6357950" y="3367086"/>
            <a:ext cx="2000264" cy="214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Managed Modules</a:t>
            </a:r>
            <a:endParaRPr lang="en-GB" dirty="0"/>
          </a:p>
        </p:txBody>
      </p:sp>
      <p:sp>
        <p:nvSpPr>
          <p:cNvPr id="41" name="Rounded Rectangle 40"/>
          <p:cNvSpPr/>
          <p:nvPr/>
        </p:nvSpPr>
        <p:spPr>
          <a:xfrm>
            <a:off x="6286512" y="4071942"/>
            <a:ext cx="2000264" cy="3571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Url Authorization</a:t>
            </a:r>
            <a:endParaRPr lang="en-GB" dirty="0"/>
          </a:p>
        </p:txBody>
      </p:sp>
      <p:sp>
        <p:nvSpPr>
          <p:cNvPr id="42" name="Rounded Rectangle 41"/>
          <p:cNvSpPr/>
          <p:nvPr/>
        </p:nvSpPr>
        <p:spPr>
          <a:xfrm>
            <a:off x="6286512" y="4429132"/>
            <a:ext cx="2000264" cy="3571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Role Manager</a:t>
            </a:r>
            <a:endParaRPr lang="en-GB" dirty="0"/>
          </a:p>
        </p:txBody>
      </p:sp>
      <p:sp>
        <p:nvSpPr>
          <p:cNvPr id="43" name="Rounded Rectangle 42"/>
          <p:cNvSpPr/>
          <p:nvPr/>
        </p:nvSpPr>
        <p:spPr>
          <a:xfrm>
            <a:off x="6286512" y="4786322"/>
            <a:ext cx="2000264" cy="5715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Forms Authentication</a:t>
            </a:r>
            <a:endParaRPr lang="en-GB" dirty="0"/>
          </a:p>
        </p:txBody>
      </p:sp>
      <p:cxnSp>
        <p:nvCxnSpPr>
          <p:cNvPr id="45" name="Straight Arrow Connector 44"/>
          <p:cNvCxnSpPr>
            <a:stCxn id="29" idx="3"/>
          </p:cNvCxnSpPr>
          <p:nvPr/>
        </p:nvCxnSpPr>
        <p:spPr>
          <a:xfrm flipV="1">
            <a:off x="5929322" y="5143512"/>
            <a:ext cx="571504" cy="107157"/>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a:stCxn id="29" idx="3"/>
          </p:cNvCxnSpPr>
          <p:nvPr/>
        </p:nvCxnSpPr>
        <p:spPr>
          <a:xfrm flipV="1">
            <a:off x="5929322" y="4572008"/>
            <a:ext cx="642942" cy="678661"/>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a:stCxn id="29" idx="3"/>
          </p:cNvCxnSpPr>
          <p:nvPr/>
        </p:nvCxnSpPr>
        <p:spPr>
          <a:xfrm flipV="1">
            <a:off x="5929322" y="4286256"/>
            <a:ext cx="500066" cy="964413"/>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a:stCxn id="30" idx="1"/>
          </p:cNvCxnSpPr>
          <p:nvPr/>
        </p:nvCxnSpPr>
        <p:spPr>
          <a:xfrm rot="10800000">
            <a:off x="3143240" y="4500571"/>
            <a:ext cx="571504" cy="1035851"/>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a:stCxn id="30" idx="1"/>
          </p:cNvCxnSpPr>
          <p:nvPr/>
        </p:nvCxnSpPr>
        <p:spPr>
          <a:xfrm rot="10800000">
            <a:off x="3286116" y="4143381"/>
            <a:ext cx="428628" cy="1393041"/>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p:nvPr/>
        </p:nvCxnSpPr>
        <p:spPr>
          <a:xfrm rot="10800000">
            <a:off x="3286116" y="5072074"/>
            <a:ext cx="642942" cy="142876"/>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57" name="Rounded Rectangle 56"/>
          <p:cNvSpPr/>
          <p:nvPr/>
        </p:nvSpPr>
        <p:spPr>
          <a:xfrm>
            <a:off x="26468" y="1285860"/>
            <a:ext cx="714348" cy="4786346"/>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WAS</a:t>
            </a:r>
            <a:endParaRPr lang="en-GB" dirty="0"/>
          </a:p>
        </p:txBody>
      </p:sp>
      <p:sp>
        <p:nvSpPr>
          <p:cNvPr id="58" name="Rectangle 57"/>
          <p:cNvSpPr/>
          <p:nvPr/>
        </p:nvSpPr>
        <p:spPr>
          <a:xfrm>
            <a:off x="785786" y="6143644"/>
            <a:ext cx="8215370" cy="571504"/>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http.sys</a:t>
            </a:r>
            <a:endParaRPr lang="en-GB" dirty="0"/>
          </a:p>
        </p:txBody>
      </p:sp>
      <p:sp>
        <p:nvSpPr>
          <p:cNvPr id="59" name="Footer Placeholder 58"/>
          <p:cNvSpPr>
            <a:spLocks noGrp="1"/>
          </p:cNvSpPr>
          <p:nvPr>
            <p:ph type="ftr" sz="quarter" idx="11"/>
          </p:nvPr>
        </p:nvSpPr>
        <p:spPr>
          <a:xfrm>
            <a:off x="357158" y="6492899"/>
            <a:ext cx="8786842" cy="365125"/>
          </a:xfrm>
        </p:spPr>
        <p:txBody>
          <a:bodyPr/>
          <a:lstStyle/>
          <a:p>
            <a:r>
              <a:rPr lang="en-GB" dirty="0" smtClean="0"/>
              <a:t>Andrew Westgarth - http://www.andrewwestgarth.co.uk/Blog - mail@hawaythelads.co.uk</a:t>
            </a:r>
            <a:endParaRPr lang="en-GB"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719</TotalTime>
  <Words>1892</Words>
  <Application>Microsoft Office PowerPoint</Application>
  <PresentationFormat>On-screen Show (4:3)</PresentationFormat>
  <Paragraphs>532</Paragraphs>
  <Slides>29</Slides>
  <Notes>13</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Internet Information Services 7.0 for ASP.Net Developers</vt:lpstr>
      <vt:lpstr>Monkey Business</vt:lpstr>
      <vt:lpstr>Agenda</vt:lpstr>
      <vt:lpstr>Overview</vt:lpstr>
      <vt:lpstr>Availability In Vista SKUs</vt:lpstr>
      <vt:lpstr>IIS6 Architecture</vt:lpstr>
      <vt:lpstr>IIS6 Request Handling</vt:lpstr>
      <vt:lpstr>IIS7 Architecture</vt:lpstr>
      <vt:lpstr>IIS7 Request Handling</vt:lpstr>
      <vt:lpstr>Administration</vt:lpstr>
      <vt:lpstr>Delegated Administration</vt:lpstr>
      <vt:lpstr>Demo – IIS7 Administration</vt:lpstr>
      <vt:lpstr>Componentization</vt:lpstr>
      <vt:lpstr>Components of IIS7</vt:lpstr>
      <vt:lpstr>Configuration</vt:lpstr>
      <vt:lpstr>Demo - Configuration</vt:lpstr>
      <vt:lpstr>Extensibility Model</vt:lpstr>
      <vt:lpstr>ASP.Net HttpHandlers and HttpModules</vt:lpstr>
      <vt:lpstr>Demo Extensibility</vt:lpstr>
      <vt:lpstr>Troubleshooting and Diagnostics</vt:lpstr>
      <vt:lpstr>Failed Request Tracing</vt:lpstr>
      <vt:lpstr>Custom Errors</vt:lpstr>
      <vt:lpstr>Demo Troubleshooting</vt:lpstr>
      <vt:lpstr>Unified Platform for Web Services and WCF</vt:lpstr>
      <vt:lpstr>WAS Processing of Service Requests</vt:lpstr>
      <vt:lpstr>What’s Next?</vt:lpstr>
      <vt:lpstr>Conclusions</vt:lpstr>
      <vt:lpstr>Questions</vt:lpstr>
      <vt:lpstr>Resources</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Internet Information Services 7.0 for ASP.Net Developers</dc:title>
  <dc:subject>IIS7 For ASP.Net Developers</dc:subject>
  <dc:creator>Andrew Paul Westgarth</dc:creator>
  <cp:keywords>IIS7, IIS, ASP.Net, Presentations</cp:keywords>
  <cp:lastModifiedBy>Andrew Westgarth</cp:lastModifiedBy>
  <cp:revision>95</cp:revision>
  <dcterms:created xsi:type="dcterms:W3CDTF">2007-05-13T15:59:00Z</dcterms:created>
  <dcterms:modified xsi:type="dcterms:W3CDTF">2009-02-23T14:27:52Z</dcterms:modified>
</cp:coreProperties>
</file>