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32"/>
  </p:notesMasterIdLst>
  <p:handoutMasterIdLst>
    <p:handoutMasterId r:id="rId33"/>
  </p:handoutMasterIdLst>
  <p:sldIdLst>
    <p:sldId id="256" r:id="rId2"/>
    <p:sldId id="257" r:id="rId3"/>
    <p:sldId id="260" r:id="rId4"/>
    <p:sldId id="258" r:id="rId5"/>
    <p:sldId id="261" r:id="rId6"/>
    <p:sldId id="262" r:id="rId7"/>
    <p:sldId id="263" r:id="rId8"/>
    <p:sldId id="266" r:id="rId9"/>
    <p:sldId id="284" r:id="rId10"/>
    <p:sldId id="267" r:id="rId11"/>
    <p:sldId id="268" r:id="rId12"/>
    <p:sldId id="269" r:id="rId13"/>
    <p:sldId id="270" r:id="rId14"/>
    <p:sldId id="259" r:id="rId15"/>
    <p:sldId id="264" r:id="rId16"/>
    <p:sldId id="265"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xmlns:mc="http://schemas.openxmlformats.org/markup-compatibility/2006" xmlns:a14="http://schemas.microsoft.com/office/drawing/2010/main" val="000000" mc:Ignorabl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66866" autoAdjust="0"/>
  </p:normalViewPr>
  <p:slideViewPr>
    <p:cSldViewPr>
      <p:cViewPr varScale="1">
        <p:scale>
          <a:sx n="89" d="100"/>
          <a:sy n="89" d="100"/>
        </p:scale>
        <p:origin x="-2262" y="-102"/>
      </p:cViewPr>
      <p:guideLst>
        <p:guide orient="horz" pos="2160"/>
        <p:guide pos="2880"/>
      </p:guideLst>
    </p:cSldViewPr>
  </p:slideViewPr>
  <p:notesTextViewPr>
    <p:cViewPr>
      <p:scale>
        <a:sx n="1" d="1"/>
        <a:sy n="1" d="1"/>
      </p:scale>
      <p:origin x="0" y="0"/>
    </p:cViewPr>
  </p:notesTextViewPr>
  <p:notesViewPr>
    <p:cSldViewPr>
      <p:cViewPr varScale="1">
        <p:scale>
          <a:sx n="102" d="100"/>
          <a:sy n="102" d="100"/>
        </p:scale>
        <p:origin x="-351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A8F45EC-C61D-43E4-8224-38F58775CB5F}" type="datetimeFigureOut">
              <a:rPr lang="en-US" smtClean="0"/>
              <a:t>4/21/2010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06773F-0727-4C29-B158-DF44DD2B2DBE}" type="slidenum">
              <a:rPr lang="en-GB" smtClean="0"/>
              <a:t>‹#›</a:t>
            </a:fld>
            <a:endParaRPr lang="en-GB"/>
          </a:p>
        </p:txBody>
      </p:sp>
    </p:spTree>
    <p:extLst>
      <p:ext uri="{BB962C8B-B14F-4D97-AF65-F5344CB8AC3E}">
        <p14:creationId xmlns:p14="http://schemas.microsoft.com/office/powerpoint/2010/main" val="29661391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880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880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xmlns:mc="http://schemas.openxmlformats.org/markup-compatibility/2006" xmlns:a14="http://schemas.microsoft.com/office/drawing/2010/main" val="000000" mc:Ignorable=""/>
            </a:solidFill>
            <a:miter lim="800000"/>
            <a:headEnd/>
            <a:tailEnd/>
          </a:ln>
          <a:effectLst/>
          <a:extLst>
            <a:ext uri="{AF507438-7753-43E0-B8FC-AC1667EBCBE1}">
              <a14:hiddenEffects xmlns:a14="http://schemas.microsoft.com/office/drawing/2010/main">
                <a:effectLst>
                  <a:outerShdw dist="35921" dir="2700000" algn="ctr" rotWithShape="0">
                    <a:srgbClr xmlns:mc="http://schemas.openxmlformats.org/markup-compatibility/2006" val="808080" mc:Ignorable=""/>
                  </a:outerShdw>
                </a:effectLst>
              </a14:hiddenEffects>
            </a:ext>
            <a:ext uri="{53640926-AAD7-44D8-BBD7-CCE9431645EC}">
              <a14:shadowObscured xmlns:a14="http://schemas.microsoft.com/office/drawing/2010/main" val="1"/>
            </a:ext>
          </a:extLst>
        </p:spPr>
      </p:sp>
      <p:sp>
        <p:nvSpPr>
          <p:cNvPr id="880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80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880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16D13AED-6F79-4F23-9ECA-A89D7DBBFCE1}" type="slidenum">
              <a:rPr lang="en-US"/>
              <a:pPr/>
              <a:t>‹#›</a:t>
            </a:fld>
            <a:endParaRPr lang="en-US"/>
          </a:p>
        </p:txBody>
      </p:sp>
    </p:spTree>
    <p:extLst>
      <p:ext uri="{BB962C8B-B14F-4D97-AF65-F5344CB8AC3E}">
        <p14:creationId xmlns:p14="http://schemas.microsoft.com/office/powerpoint/2010/main" val="1506446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fil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6D13AED-6F79-4F23-9ECA-A89D7DBBFCE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Why</a:t>
            </a:r>
            <a:r>
              <a:rPr lang="en-GB" baseline="0" dirty="0" smtClean="0"/>
              <a:t> be bothered about SEO – different studies have found that on average a minimum of 50% of traffic originates from Search Engines.</a:t>
            </a:r>
            <a:endParaRPr lang="en-GB" dirty="0"/>
          </a:p>
        </p:txBody>
      </p:sp>
      <p:sp>
        <p:nvSpPr>
          <p:cNvPr id="4" name="Slide Number Placeholder 3"/>
          <p:cNvSpPr>
            <a:spLocks noGrp="1"/>
          </p:cNvSpPr>
          <p:nvPr>
            <p:ph type="sldNum" sz="quarter" idx="10"/>
          </p:nvPr>
        </p:nvSpPr>
        <p:spPr/>
        <p:txBody>
          <a:bodyPr/>
          <a:lstStyle/>
          <a:p>
            <a:fld id="{16D13AED-6F79-4F23-9ECA-A89D7DBBFCE1}" type="slidenum">
              <a:rPr lang="en-US" smtClean="0"/>
              <a:pPr/>
              <a:t>16</a:t>
            </a:fld>
            <a:endParaRPr lang="en-US"/>
          </a:p>
        </p:txBody>
      </p:sp>
    </p:spTree>
    <p:extLst>
      <p:ext uri="{BB962C8B-B14F-4D97-AF65-F5344CB8AC3E}">
        <p14:creationId xmlns:p14="http://schemas.microsoft.com/office/powerpoint/2010/main" val="9204538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Usually</a:t>
            </a:r>
            <a:r>
              <a:rPr lang="en-GB" baseline="0" dirty="0" smtClean="0"/>
              <a:t> finds sites through referral from another web site or through submitting your </a:t>
            </a:r>
            <a:r>
              <a:rPr lang="en-GB" baseline="0" dirty="0" err="1" smtClean="0"/>
              <a:t>url</a:t>
            </a:r>
            <a:r>
              <a:rPr lang="en-GB" baseline="0" dirty="0" smtClean="0"/>
              <a:t> to the Search Engine</a:t>
            </a:r>
          </a:p>
          <a:p>
            <a:endParaRPr lang="en-GB" baseline="0" dirty="0" smtClean="0"/>
          </a:p>
          <a:p>
            <a:r>
              <a:rPr lang="en-GB" baseline="0" dirty="0" smtClean="0"/>
              <a:t>Robots Exclusion Protocol or REP</a:t>
            </a:r>
          </a:p>
          <a:p>
            <a:r>
              <a:rPr lang="en-GB" baseline="0" dirty="0" smtClean="0"/>
              <a:t>List of Files/Directories it should not visit</a:t>
            </a:r>
          </a:p>
          <a:p>
            <a:r>
              <a:rPr lang="en-GB" baseline="0" dirty="0" smtClean="0"/>
              <a:t>Discovers Sitemaps through it</a:t>
            </a:r>
          </a:p>
          <a:p>
            <a:endParaRPr lang="en-GB" baseline="0" dirty="0" smtClean="0"/>
          </a:p>
          <a:p>
            <a:r>
              <a:rPr lang="en-GB" baseline="0" dirty="0" smtClean="0"/>
              <a:t>If </a:t>
            </a:r>
            <a:r>
              <a:rPr lang="en-GB" baseline="0" dirty="0" err="1" smtClean="0"/>
              <a:t>url</a:t>
            </a:r>
            <a:r>
              <a:rPr lang="en-GB" baseline="0" dirty="0" smtClean="0"/>
              <a:t> is allowed by Robots, then it is processed.</a:t>
            </a:r>
          </a:p>
          <a:p>
            <a:r>
              <a:rPr lang="en-GB" baseline="0" dirty="0" smtClean="0"/>
              <a:t>Downloads resource; analyses content; discovers links on it and continues the cyclic process</a:t>
            </a:r>
            <a:endParaRPr lang="en-GB" dirty="0"/>
          </a:p>
        </p:txBody>
      </p:sp>
      <p:sp>
        <p:nvSpPr>
          <p:cNvPr id="4" name="Slide Number Placeholder 3"/>
          <p:cNvSpPr>
            <a:spLocks noGrp="1"/>
          </p:cNvSpPr>
          <p:nvPr>
            <p:ph type="sldNum" sz="quarter" idx="10"/>
          </p:nvPr>
        </p:nvSpPr>
        <p:spPr/>
        <p:txBody>
          <a:bodyPr/>
          <a:lstStyle/>
          <a:p>
            <a:fld id="{16D13AED-6F79-4F23-9ECA-A89D7DBBFCE1}" type="slidenum">
              <a:rPr lang="en-US" smtClean="0"/>
              <a:pPr/>
              <a:t>17</a:t>
            </a:fld>
            <a:endParaRPr lang="en-US"/>
          </a:p>
        </p:txBody>
      </p:sp>
    </p:spTree>
    <p:extLst>
      <p:ext uri="{BB962C8B-B14F-4D97-AF65-F5344CB8AC3E}">
        <p14:creationId xmlns:p14="http://schemas.microsoft.com/office/powerpoint/2010/main" val="1901232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Content</a:t>
            </a:r>
          </a:p>
          <a:p>
            <a:pPr marL="171450" indent="-171450">
              <a:buFont typeface="Arial" pitchFamily="34" charset="0"/>
              <a:buChar char="•"/>
            </a:pPr>
            <a:r>
              <a:rPr lang="en-GB" dirty="0" smtClean="0"/>
              <a:t>Proper page form and html usage</a:t>
            </a:r>
          </a:p>
          <a:p>
            <a:pPr marL="171450" indent="-171450">
              <a:buFont typeface="Arial" pitchFamily="34" charset="0"/>
              <a:buChar char="•"/>
            </a:pPr>
            <a:r>
              <a:rPr lang="en-GB" dirty="0" smtClean="0"/>
              <a:t>Title,</a:t>
            </a:r>
            <a:r>
              <a:rPr lang="en-GB" baseline="0" dirty="0" smtClean="0"/>
              <a:t> Keywords, Headings, Link Text, Bolded Text, </a:t>
            </a:r>
            <a:r>
              <a:rPr lang="en-GB" baseline="0" dirty="0" err="1" smtClean="0"/>
              <a:t>etc</a:t>
            </a:r>
            <a:endParaRPr lang="en-GB" baseline="0" dirty="0" smtClean="0"/>
          </a:p>
          <a:p>
            <a:pPr marL="171450" indent="-171450">
              <a:buFont typeface="Arial" pitchFamily="34" charset="0"/>
              <a:buChar char="•"/>
            </a:pPr>
            <a:r>
              <a:rPr lang="en-GB" baseline="0" dirty="0" smtClean="0"/>
              <a:t>Lost content (404)</a:t>
            </a:r>
          </a:p>
          <a:p>
            <a:pPr marL="0" indent="0">
              <a:buFont typeface="Arial" pitchFamily="34" charset="0"/>
              <a:buNone/>
            </a:pPr>
            <a:r>
              <a:rPr lang="en-GB" baseline="0" dirty="0" smtClean="0"/>
              <a:t>Content Relevance</a:t>
            </a:r>
          </a:p>
          <a:p>
            <a:pPr marL="171450" indent="-171450">
              <a:buFont typeface="Arial" pitchFamily="34" charset="0"/>
              <a:buChar char="•"/>
            </a:pPr>
            <a:r>
              <a:rPr lang="en-GB" baseline="0" dirty="0" smtClean="0"/>
              <a:t>Is your Web Site considered an authority in the community?</a:t>
            </a:r>
          </a:p>
          <a:p>
            <a:pPr marL="171450" indent="-171450">
              <a:buFont typeface="Arial" pitchFamily="34" charset="0"/>
              <a:buChar char="•"/>
            </a:pPr>
            <a:r>
              <a:rPr lang="en-GB" baseline="0" dirty="0" smtClean="0"/>
              <a:t>How fresh is the content?</a:t>
            </a:r>
          </a:p>
          <a:p>
            <a:pPr marL="0" indent="0">
              <a:buFont typeface="Arial" pitchFamily="34" charset="0"/>
              <a:buNone/>
            </a:pPr>
            <a:r>
              <a:rPr lang="en-GB" baseline="0" dirty="0" smtClean="0"/>
              <a:t>Links</a:t>
            </a:r>
          </a:p>
          <a:p>
            <a:pPr marL="171450" indent="-171450">
              <a:buFont typeface="Arial" pitchFamily="34" charset="0"/>
              <a:buChar char="•"/>
            </a:pPr>
            <a:r>
              <a:rPr lang="en-GB" baseline="0" dirty="0" smtClean="0"/>
              <a:t>External and Internal</a:t>
            </a:r>
          </a:p>
          <a:p>
            <a:pPr marL="171450" indent="-171450">
              <a:buFont typeface="Arial" pitchFamily="34" charset="0"/>
              <a:buChar char="•"/>
            </a:pPr>
            <a:r>
              <a:rPr lang="en-GB" baseline="0" dirty="0" smtClean="0"/>
              <a:t>The more the better (quality matters)</a:t>
            </a:r>
          </a:p>
          <a:p>
            <a:pPr marL="0" indent="0">
              <a:buFont typeface="Arial" pitchFamily="34" charset="0"/>
              <a:buNone/>
            </a:pPr>
            <a:r>
              <a:rPr lang="en-GB" baseline="0" dirty="0" smtClean="0"/>
              <a:t>Navigation/Organisation</a:t>
            </a:r>
          </a:p>
          <a:p>
            <a:pPr marL="171450" indent="-171450">
              <a:buFont typeface="Arial" pitchFamily="34" charset="0"/>
              <a:buChar char="•"/>
            </a:pPr>
            <a:r>
              <a:rPr lang="en-GB" baseline="0" dirty="0" smtClean="0"/>
              <a:t>Clear/Consistent navigation into and around your site</a:t>
            </a:r>
          </a:p>
          <a:p>
            <a:pPr marL="171450" indent="-171450">
              <a:buFont typeface="Arial" pitchFamily="34" charset="0"/>
              <a:buChar char="•"/>
            </a:pPr>
            <a:r>
              <a:rPr lang="en-GB" baseline="0" dirty="0" smtClean="0"/>
              <a:t>Valid </a:t>
            </a:r>
            <a:r>
              <a:rPr lang="en-GB" baseline="0" dirty="0" err="1" smtClean="0"/>
              <a:t>Markup</a:t>
            </a:r>
            <a:endParaRPr lang="en-GB" baseline="0" dirty="0" smtClean="0"/>
          </a:p>
          <a:p>
            <a:pPr marL="171450" indent="-171450">
              <a:buFont typeface="Arial" pitchFamily="34" charset="0"/>
              <a:buChar char="•"/>
            </a:pPr>
            <a:r>
              <a:rPr lang="en-GB" baseline="0" dirty="0" smtClean="0"/>
              <a:t>Does not require authentication, cookies, sessions, scripts, objects, referral, etc.</a:t>
            </a:r>
            <a:endParaRPr lang="en-GB" dirty="0"/>
          </a:p>
        </p:txBody>
      </p:sp>
      <p:sp>
        <p:nvSpPr>
          <p:cNvPr id="4" name="Slide Number Placeholder 3"/>
          <p:cNvSpPr>
            <a:spLocks noGrp="1"/>
          </p:cNvSpPr>
          <p:nvPr>
            <p:ph type="sldNum" sz="quarter" idx="10"/>
          </p:nvPr>
        </p:nvSpPr>
        <p:spPr/>
        <p:txBody>
          <a:bodyPr/>
          <a:lstStyle/>
          <a:p>
            <a:fld id="{16D13AED-6F79-4F23-9ECA-A89D7DBBFCE1}" type="slidenum">
              <a:rPr lang="en-US" smtClean="0"/>
              <a:pPr/>
              <a:t>18</a:t>
            </a:fld>
            <a:endParaRPr lang="en-US"/>
          </a:p>
        </p:txBody>
      </p:sp>
    </p:spTree>
    <p:extLst>
      <p:ext uri="{BB962C8B-B14F-4D97-AF65-F5344CB8AC3E}">
        <p14:creationId xmlns:p14="http://schemas.microsoft.com/office/powerpoint/2010/main" val="2932994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a:t>
            </a:r>
            <a:r>
              <a:rPr lang="en-GB" baseline="0" dirty="0" smtClean="0"/>
              <a:t> Robots.txt to filter non-relevant areas</a:t>
            </a:r>
          </a:p>
          <a:p>
            <a:r>
              <a:rPr lang="en-GB" baseline="0" dirty="0" smtClean="0"/>
              <a:t>User Sitemaps to guide crawlers to difficult places</a:t>
            </a:r>
          </a:p>
          <a:p>
            <a:r>
              <a:rPr lang="en-GB" baseline="0" dirty="0" smtClean="0"/>
              <a:t>Clear descriptive internal links to content</a:t>
            </a:r>
          </a:p>
          <a:p>
            <a:r>
              <a:rPr lang="en-GB" baseline="0" dirty="0" smtClean="0"/>
              <a:t>Avoid duplicating content</a:t>
            </a:r>
          </a:p>
          <a:p>
            <a:endParaRPr lang="en-GB" baseline="0" dirty="0" smtClean="0"/>
          </a:p>
          <a:p>
            <a:r>
              <a:rPr lang="en-GB" baseline="0" dirty="0" smtClean="0"/>
              <a:t>Use Title, Heading, Description, Keywords, Bolded Text, Alt Text, &lt;</a:t>
            </a:r>
            <a:r>
              <a:rPr lang="en-GB" baseline="0" dirty="0" err="1" smtClean="0"/>
              <a:t>noscript</a:t>
            </a:r>
            <a:r>
              <a:rPr lang="en-GB" baseline="0" dirty="0" smtClean="0"/>
              <a:t>&gt; </a:t>
            </a:r>
            <a:r>
              <a:rPr lang="en-GB" baseline="0" dirty="0" err="1" smtClean="0"/>
              <a:t>etc</a:t>
            </a:r>
            <a:endParaRPr lang="en-GB" baseline="0" dirty="0" smtClean="0"/>
          </a:p>
          <a:p>
            <a:r>
              <a:rPr lang="en-GB" baseline="0" dirty="0" smtClean="0"/>
              <a:t>Use proper HTML semantics to highlight importance</a:t>
            </a:r>
          </a:p>
          <a:p>
            <a:endParaRPr lang="en-GB" baseline="0" dirty="0" smtClean="0"/>
          </a:p>
          <a:p>
            <a:r>
              <a:rPr lang="en-GB" baseline="0" dirty="0" smtClean="0"/>
              <a:t>Ensure JavaScript is not required to access pages</a:t>
            </a:r>
          </a:p>
          <a:p>
            <a:r>
              <a:rPr lang="en-GB" baseline="0" dirty="0" smtClean="0"/>
              <a:t>If using images/RIA make sure to provide textual representation</a:t>
            </a:r>
          </a:p>
          <a:p>
            <a:endParaRPr lang="en-GB" baseline="0" dirty="0" smtClean="0"/>
          </a:p>
          <a:p>
            <a:r>
              <a:rPr lang="en-GB" baseline="0" dirty="0" smtClean="0"/>
              <a:t>Beware of Malware, Hidden Text, Too many arguments in URLs, Login pages, unnecessary redirects</a:t>
            </a:r>
            <a:endParaRPr lang="en-GB" dirty="0"/>
          </a:p>
        </p:txBody>
      </p:sp>
      <p:sp>
        <p:nvSpPr>
          <p:cNvPr id="4" name="Slide Number Placeholder 3"/>
          <p:cNvSpPr>
            <a:spLocks noGrp="1"/>
          </p:cNvSpPr>
          <p:nvPr>
            <p:ph type="sldNum" sz="quarter" idx="10"/>
          </p:nvPr>
        </p:nvSpPr>
        <p:spPr/>
        <p:txBody>
          <a:bodyPr/>
          <a:lstStyle/>
          <a:p>
            <a:fld id="{16D13AED-6F79-4F23-9ECA-A89D7DBBFCE1}" type="slidenum">
              <a:rPr lang="en-US" smtClean="0"/>
              <a:pPr/>
              <a:t>19</a:t>
            </a:fld>
            <a:endParaRPr lang="en-US"/>
          </a:p>
        </p:txBody>
      </p:sp>
    </p:spTree>
    <p:extLst>
      <p:ext uri="{BB962C8B-B14F-4D97-AF65-F5344CB8AC3E}">
        <p14:creationId xmlns:p14="http://schemas.microsoft.com/office/powerpoint/2010/main" val="2278162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Is the content and structure of my site optimized for a search engine to crawl it?</a:t>
            </a:r>
          </a:p>
          <a:p>
            <a:pPr lvl="1"/>
            <a:r>
              <a:rPr lang="en-US" sz="2000" dirty="0" smtClean="0"/>
              <a:t>How do I ensure that all external links on my site are valid?</a:t>
            </a:r>
          </a:p>
          <a:p>
            <a:pPr lvl="1"/>
            <a:r>
              <a:rPr lang="en-US" sz="2000" dirty="0" smtClean="0"/>
              <a:t>If I change something on my site – what will it break?</a:t>
            </a:r>
          </a:p>
          <a:p>
            <a:pPr lvl="1"/>
            <a:r>
              <a:rPr lang="en-US" sz="2000" dirty="0" smtClean="0"/>
              <a:t>Are all pages on my site easily discoverable?</a:t>
            </a:r>
          </a:p>
          <a:p>
            <a:pPr lvl="1"/>
            <a:r>
              <a:rPr lang="en-US" sz="2000" dirty="0" smtClean="0"/>
              <a:t>Do all pages on my site load correctly?</a:t>
            </a:r>
          </a:p>
          <a:p>
            <a:pPr lvl="1"/>
            <a:r>
              <a:rPr lang="en-US" sz="2000" dirty="0" smtClean="0"/>
              <a:t>Is robots.txt too restrictive or too permissive?</a:t>
            </a:r>
          </a:p>
          <a:p>
            <a:pPr lvl="1"/>
            <a:r>
              <a:rPr lang="en-US" sz="2000" dirty="0" smtClean="0"/>
              <a:t>Is sitemap.xml up to date with valid URL’s?</a:t>
            </a:r>
          </a:p>
          <a:p>
            <a:pPr lvl="1"/>
            <a:r>
              <a:rPr lang="en-US" sz="2000" dirty="0" smtClean="0"/>
              <a:t>What are the most difficult to access pages?</a:t>
            </a:r>
          </a:p>
          <a:p>
            <a:pPr lvl="1"/>
            <a:r>
              <a:rPr lang="en-US" sz="2000" dirty="0" smtClean="0"/>
              <a:t>Has anybody inserted a reference to a bad web site?</a:t>
            </a:r>
          </a:p>
          <a:p>
            <a:pPr lvl="1"/>
            <a:r>
              <a:rPr lang="en-US" sz="2000" dirty="0" smtClean="0"/>
              <a:t>What has changed since last time I analyzed the site?</a:t>
            </a:r>
          </a:p>
          <a:p>
            <a:pPr lvl="1"/>
            <a:r>
              <a:rPr lang="en-US" sz="2000" smtClean="0"/>
              <a:t>Etc…</a:t>
            </a:r>
          </a:p>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20</a:t>
            </a:fld>
            <a:endParaRPr lang="en-US"/>
          </a:p>
        </p:txBody>
      </p:sp>
    </p:spTree>
    <p:extLst>
      <p:ext uri="{BB962C8B-B14F-4D97-AF65-F5344CB8AC3E}">
        <p14:creationId xmlns:p14="http://schemas.microsoft.com/office/powerpoint/2010/main" val="2417537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Integration</a:t>
            </a:r>
          </a:p>
          <a:p>
            <a:pPr marL="171450" indent="-171450">
              <a:buFont typeface="Arial" pitchFamily="34" charset="0"/>
              <a:buChar char="•"/>
            </a:pPr>
            <a:r>
              <a:rPr lang="en-GB" dirty="0" smtClean="0"/>
              <a:t>Built</a:t>
            </a:r>
            <a:r>
              <a:rPr lang="en-GB" baseline="0" dirty="0" smtClean="0"/>
              <a:t> on IIS7 Admin Tool Framework</a:t>
            </a:r>
          </a:p>
          <a:p>
            <a:pPr marL="171450" indent="-171450">
              <a:buFont typeface="Arial" pitchFamily="34" charset="0"/>
              <a:buChar char="•"/>
            </a:pPr>
            <a:r>
              <a:rPr lang="en-GB" baseline="0" dirty="0" smtClean="0"/>
              <a:t>Requires Vista, Windows 7, Windows Server 2008</a:t>
            </a:r>
          </a:p>
          <a:p>
            <a:pPr marL="0" indent="0">
              <a:buFont typeface="Arial" pitchFamily="34" charset="0"/>
              <a:buNone/>
            </a:pPr>
            <a:r>
              <a:rPr lang="en-GB" baseline="0" dirty="0" smtClean="0"/>
              <a:t>Analyse</a:t>
            </a:r>
          </a:p>
          <a:p>
            <a:pPr marL="171450" indent="-171450">
              <a:buFont typeface="Arial" pitchFamily="34" charset="0"/>
              <a:buChar char="•"/>
            </a:pPr>
            <a:r>
              <a:rPr lang="en-GB" baseline="0" dirty="0" smtClean="0"/>
              <a:t>Run in own development or staging environments</a:t>
            </a:r>
          </a:p>
          <a:p>
            <a:pPr marL="171450" indent="-171450">
              <a:buFont typeface="Arial" pitchFamily="34" charset="0"/>
              <a:buChar char="•"/>
            </a:pPr>
            <a:r>
              <a:rPr lang="en-GB" baseline="0" dirty="0" smtClean="0"/>
              <a:t>Run against ANY web server and ANY framework</a:t>
            </a:r>
          </a:p>
          <a:p>
            <a:pPr marL="171450" indent="-171450">
              <a:buFont typeface="Arial" pitchFamily="34" charset="0"/>
              <a:buChar char="•"/>
            </a:pPr>
            <a:r>
              <a:rPr lang="en-GB" dirty="0" smtClean="0"/>
              <a:t>Keep history and track changes over time, compare side-by-side older versions</a:t>
            </a:r>
          </a:p>
          <a:p>
            <a:pPr marL="0" indent="0">
              <a:buFont typeface="Arial" pitchFamily="34" charset="0"/>
              <a:buNone/>
            </a:pPr>
            <a:r>
              <a:rPr lang="en-GB" dirty="0" smtClean="0"/>
              <a:t>Best Practices</a:t>
            </a:r>
          </a:p>
          <a:p>
            <a:pPr marL="171450" indent="-171450">
              <a:buFont typeface="Arial" pitchFamily="34" charset="0"/>
              <a:buChar char="•"/>
            </a:pPr>
            <a:r>
              <a:rPr lang="en-GB" dirty="0" smtClean="0"/>
              <a:t>Built</a:t>
            </a:r>
            <a:r>
              <a:rPr lang="en-GB" baseline="0" dirty="0" smtClean="0"/>
              <a:t>-in Reports, also include performance analysis</a:t>
            </a:r>
          </a:p>
          <a:p>
            <a:pPr marL="0" indent="0">
              <a:buFont typeface="Arial" pitchFamily="34" charset="0"/>
              <a:buNone/>
            </a:pPr>
            <a:r>
              <a:rPr lang="en-GB" baseline="0" dirty="0" smtClean="0"/>
              <a:t>Query Engine</a:t>
            </a:r>
          </a:p>
          <a:p>
            <a:pPr marL="171450" indent="-171450">
              <a:buFont typeface="Arial" pitchFamily="34" charset="0"/>
              <a:buChar char="•"/>
            </a:pPr>
            <a:r>
              <a:rPr lang="en-GB" baseline="0" dirty="0" smtClean="0"/>
              <a:t>Create your own queries</a:t>
            </a:r>
          </a:p>
          <a:p>
            <a:pPr marL="171450" indent="-171450">
              <a:buFont typeface="Arial" pitchFamily="34" charset="0"/>
              <a:buChar char="•"/>
            </a:pPr>
            <a:r>
              <a:rPr lang="en-GB" baseline="0" dirty="0" smtClean="0"/>
              <a:t>Save/Open existing queries to reanalyse after making site changes</a:t>
            </a:r>
          </a:p>
          <a:p>
            <a:pPr marL="0" indent="0">
              <a:buFont typeface="Arial" pitchFamily="34" charset="0"/>
              <a:buNone/>
            </a:pPr>
            <a:r>
              <a:rPr lang="en-GB" baseline="0" dirty="0" smtClean="0"/>
              <a:t>Extensible</a:t>
            </a:r>
          </a:p>
          <a:p>
            <a:pPr marL="171450" indent="-171450">
              <a:buFont typeface="Arial" pitchFamily="34" charset="0"/>
              <a:buChar char="•"/>
            </a:pPr>
            <a:r>
              <a:rPr lang="en-GB" baseline="0" dirty="0" smtClean="0"/>
              <a:t>Add your own parsing logic</a:t>
            </a:r>
          </a:p>
          <a:p>
            <a:pPr marL="171450" indent="-171450">
              <a:buFont typeface="Arial" pitchFamily="34" charset="0"/>
              <a:buChar char="•"/>
            </a:pPr>
            <a:r>
              <a:rPr lang="en-GB" baseline="0" dirty="0" smtClean="0"/>
              <a:t>Add your own violation detection logic</a:t>
            </a:r>
          </a:p>
          <a:p>
            <a:pPr marL="171450" indent="-171450">
              <a:buFont typeface="Arial" pitchFamily="34" charset="0"/>
              <a:buChar char="•"/>
            </a:pPr>
            <a:r>
              <a:rPr lang="en-GB" baseline="0" dirty="0" smtClean="0"/>
              <a:t>Extend the User Interface with your own functionality</a:t>
            </a:r>
            <a:endParaRPr lang="en-GB" dirty="0"/>
          </a:p>
        </p:txBody>
      </p:sp>
      <p:sp>
        <p:nvSpPr>
          <p:cNvPr id="4" name="Slide Number Placeholder 3"/>
          <p:cNvSpPr>
            <a:spLocks noGrp="1"/>
          </p:cNvSpPr>
          <p:nvPr>
            <p:ph type="sldNum" sz="quarter" idx="10"/>
          </p:nvPr>
        </p:nvSpPr>
        <p:spPr/>
        <p:txBody>
          <a:bodyPr/>
          <a:lstStyle/>
          <a:p>
            <a:fld id="{16D13AED-6F79-4F23-9ECA-A89D7DBBFCE1}" type="slidenum">
              <a:rPr lang="en-US" smtClean="0"/>
              <a:pPr/>
              <a:t>22</a:t>
            </a:fld>
            <a:endParaRPr lang="en-US"/>
          </a:p>
        </p:txBody>
      </p:sp>
    </p:spTree>
    <p:extLst>
      <p:ext uri="{BB962C8B-B14F-4D97-AF65-F5344CB8AC3E}">
        <p14:creationId xmlns:p14="http://schemas.microsoft.com/office/powerpoint/2010/main" val="10336231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Crawler</a:t>
            </a:r>
            <a:r>
              <a:rPr lang="en-GB" baseline="0" dirty="0" smtClean="0"/>
              <a:t> Module</a:t>
            </a:r>
          </a:p>
          <a:p>
            <a:r>
              <a:rPr lang="en-GB" baseline="0" dirty="0" smtClean="0"/>
              <a:t>	provide custom parsing logic for new content types, and extend the set of violations with your own</a:t>
            </a:r>
          </a:p>
          <a:p>
            <a:endParaRPr lang="en-GB" baseline="0" dirty="0" smtClean="0"/>
          </a:p>
          <a:p>
            <a:r>
              <a:rPr lang="en-GB" baseline="0" dirty="0" smtClean="0"/>
              <a:t>Site </a:t>
            </a:r>
            <a:r>
              <a:rPr lang="en-GB" baseline="0" dirty="0" err="1" smtClean="0"/>
              <a:t>Analyzer</a:t>
            </a:r>
            <a:r>
              <a:rPr lang="en-GB" baseline="0" dirty="0" smtClean="0"/>
              <a:t> Extension</a:t>
            </a:r>
          </a:p>
          <a:p>
            <a:r>
              <a:rPr lang="en-GB" baseline="0" dirty="0" smtClean="0"/>
              <a:t>	Extend the Site Analysis UI with your own set of tasks</a:t>
            </a:r>
          </a:p>
          <a:p>
            <a:endParaRPr lang="en-GB" baseline="0" dirty="0" smtClean="0"/>
          </a:p>
          <a:p>
            <a:r>
              <a:rPr lang="en-GB" baseline="0" dirty="0" smtClean="0"/>
              <a:t>Sitemap Extension</a:t>
            </a:r>
          </a:p>
          <a:p>
            <a:r>
              <a:rPr lang="en-GB" baseline="0" dirty="0" smtClean="0"/>
              <a:t>	Extend the Sitemaps UI with your own set of tasks</a:t>
            </a:r>
            <a:endParaRPr lang="en-GB" dirty="0"/>
          </a:p>
        </p:txBody>
      </p:sp>
      <p:sp>
        <p:nvSpPr>
          <p:cNvPr id="4" name="Slide Number Placeholder 3"/>
          <p:cNvSpPr>
            <a:spLocks noGrp="1"/>
          </p:cNvSpPr>
          <p:nvPr>
            <p:ph type="sldNum" sz="quarter" idx="10"/>
          </p:nvPr>
        </p:nvSpPr>
        <p:spPr/>
        <p:txBody>
          <a:bodyPr/>
          <a:lstStyle/>
          <a:p>
            <a:fld id="{16D13AED-6F79-4F23-9ECA-A89D7DBBFCE1}" type="slidenum">
              <a:rPr lang="en-US" smtClean="0"/>
              <a:pPr/>
              <a:t>28</a:t>
            </a:fld>
            <a:endParaRPr lang="en-US"/>
          </a:p>
        </p:txBody>
      </p:sp>
    </p:spTree>
    <p:extLst>
      <p:ext uri="{BB962C8B-B14F-4D97-AF65-F5344CB8AC3E}">
        <p14:creationId xmlns:p14="http://schemas.microsoft.com/office/powerpoint/2010/main" val="14722498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z="900" b="0" i="0" baseline="0" dirty="0" smtClean="0">
                <a:latin typeface="Calibri" pitchFamily="34" charset="0"/>
              </a:rPr>
              <a:t>Providers</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err="1" smtClean="0">
                <a:latin typeface="Calibri" pitchFamily="34" charset="0"/>
              </a:rPr>
              <a:t>Providers</a:t>
            </a:r>
            <a:r>
              <a:rPr lang="en-GB" sz="900" b="0" i="0" baseline="0" dirty="0" smtClean="0">
                <a:latin typeface="Calibri" pitchFamily="34" charset="0"/>
              </a:rPr>
              <a:t> are pieces of code that provide data to the tool for various operations like sync, migrate.  The tool always starts with one provider, with an optional path for the provider. The provider builds the view of the part of the system it can handle, and uses other providers to represent system parts that they handle. These views are internally represented in xml. For example, if you begin with the </a:t>
            </a:r>
            <a:r>
              <a:rPr lang="en-GB" sz="900" b="0" i="0" baseline="0" dirty="0" err="1" smtClean="0">
                <a:latin typeface="Calibri" pitchFamily="34" charset="0"/>
              </a:rPr>
              <a:t>dirPath</a:t>
            </a:r>
            <a:r>
              <a:rPr lang="en-GB" sz="900" b="0" i="0" baseline="0" dirty="0" smtClean="0">
                <a:latin typeface="Calibri" pitchFamily="34" charset="0"/>
              </a:rPr>
              <a:t> provider, it will build an xml view of the folder (specified by the path), which will include files and subfolders present in it. It will delegate the task of handling files to the </a:t>
            </a:r>
            <a:r>
              <a:rPr lang="en-GB" sz="900" b="0" i="0" baseline="0" dirty="0" err="1" smtClean="0">
                <a:latin typeface="Calibri" pitchFamily="34" charset="0"/>
              </a:rPr>
              <a:t>filePath</a:t>
            </a:r>
            <a:r>
              <a:rPr lang="en-GB" sz="900" b="0" i="0" baseline="0" dirty="0" smtClean="0">
                <a:latin typeface="Calibri" pitchFamily="34" charset="0"/>
              </a:rPr>
              <a:t> provider and handling subdirectories to another </a:t>
            </a:r>
            <a:r>
              <a:rPr lang="en-GB" sz="900" b="0" i="0" baseline="0" dirty="0" err="1" smtClean="0">
                <a:latin typeface="Calibri" pitchFamily="34" charset="0"/>
              </a:rPr>
              <a:t>dirPath</a:t>
            </a:r>
            <a:r>
              <a:rPr lang="en-GB" sz="900" b="0" i="0" baseline="0" dirty="0" smtClean="0">
                <a:latin typeface="Calibri" pitchFamily="34" charset="0"/>
              </a:rPr>
              <a:t> provider object.</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Parameters you pass in the –source and –</a:t>
            </a:r>
            <a:r>
              <a:rPr lang="en-GB" sz="900" b="0" i="0" baseline="0" dirty="0" err="1" smtClean="0">
                <a:latin typeface="Calibri" pitchFamily="34" charset="0"/>
              </a:rPr>
              <a:t>dest</a:t>
            </a:r>
            <a:r>
              <a:rPr lang="en-GB" sz="900" b="0" i="0" baseline="0" dirty="0" smtClean="0">
                <a:latin typeface="Calibri" pitchFamily="34" charset="0"/>
              </a:rPr>
              <a:t> switches at the command line specify the providers which builds xml views of source and destination systems. Then, the tool only needs to compare these xml views and call for Add, Update, or Delete operations on the destination to make its xml view same as source. Each provider is responsible for handling each of these operations.</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Some examples of providers that are provided out of the box are </a:t>
            </a:r>
            <a:r>
              <a:rPr lang="en-GB" sz="900" b="0" i="0" baseline="0" dirty="0" err="1" smtClean="0">
                <a:latin typeface="Calibri" pitchFamily="34" charset="0"/>
              </a:rPr>
              <a:t>dirPath</a:t>
            </a:r>
            <a:r>
              <a:rPr lang="en-GB" sz="900" b="0" i="0" baseline="0" dirty="0" smtClean="0">
                <a:latin typeface="Calibri" pitchFamily="34" charset="0"/>
              </a:rPr>
              <a:t>, </a:t>
            </a:r>
            <a:r>
              <a:rPr lang="en-GB" sz="900" b="0" i="0" baseline="0" dirty="0" err="1" smtClean="0">
                <a:latin typeface="Calibri" pitchFamily="34" charset="0"/>
              </a:rPr>
              <a:t>appHostConfig</a:t>
            </a:r>
            <a:r>
              <a:rPr lang="en-GB" sz="900" b="0" i="0" baseline="0" dirty="0" smtClean="0">
                <a:latin typeface="Calibri" pitchFamily="34" charset="0"/>
              </a:rPr>
              <a:t>, and </a:t>
            </a:r>
            <a:r>
              <a:rPr lang="en-GB" sz="900" b="0" i="0" baseline="0" dirty="0" err="1" smtClean="0">
                <a:latin typeface="Calibri" pitchFamily="34" charset="0"/>
              </a:rPr>
              <a:t>metaKey</a:t>
            </a:r>
            <a:r>
              <a:rPr lang="en-GB" sz="900" b="0" i="0" baseline="0" dirty="0" smtClean="0">
                <a:latin typeface="Calibri" pitchFamily="34" charset="0"/>
              </a:rPr>
              <a:t>. You can see the full list of supported providers in </a:t>
            </a:r>
            <a:r>
              <a:rPr lang="en-GB" sz="900" b="0" i="0" baseline="0" dirty="0" err="1" smtClean="0">
                <a:latin typeface="Calibri" pitchFamily="34" charset="0"/>
              </a:rPr>
              <a:t>Microsoft.Web.Deployment.config</a:t>
            </a:r>
            <a:r>
              <a:rPr lang="en-GB" sz="900" b="0" i="0" baseline="0" dirty="0" smtClean="0">
                <a:latin typeface="Calibri" pitchFamily="34" charset="0"/>
              </a:rPr>
              <a:t> or by running the tool with no parameters to see the Help output. The tool also supports custom providers, which are built by combining one or more existing providers. Two examples of built-in custom providers are the </a:t>
            </a:r>
            <a:r>
              <a:rPr lang="en-GB" sz="900" b="0" i="0" baseline="0" dirty="0" err="1" smtClean="0">
                <a:latin typeface="Calibri" pitchFamily="34" charset="0"/>
              </a:rPr>
              <a:t>webServer</a:t>
            </a:r>
            <a:r>
              <a:rPr lang="en-GB" sz="900" b="0" i="0" baseline="0" dirty="0" smtClean="0">
                <a:latin typeface="Calibri" pitchFamily="34" charset="0"/>
              </a:rPr>
              <a:t> and webServer60 providers, whose definitions can be found in </a:t>
            </a:r>
            <a:r>
              <a:rPr lang="en-GB" sz="900" b="0" i="0" baseline="0" dirty="0" err="1" smtClean="0">
                <a:latin typeface="Calibri" pitchFamily="34" charset="0"/>
              </a:rPr>
              <a:t>Microsoft.Web.Deployment.config</a:t>
            </a:r>
            <a:r>
              <a:rPr lang="en-GB" sz="900" b="0" i="0" baseline="0" dirty="0" smtClean="0">
                <a:latin typeface="Calibri" pitchFamily="34" charset="0"/>
              </a:rPr>
              <a:t>. You can also create these custom manifests in a separate xml file and then use –</a:t>
            </a:r>
            <a:r>
              <a:rPr lang="en-GB" sz="900" b="0" i="0" baseline="0" dirty="0" err="1" smtClean="0">
                <a:latin typeface="Calibri" pitchFamily="34" charset="0"/>
              </a:rPr>
              <a:t>source:manifest</a:t>
            </a:r>
            <a:r>
              <a:rPr lang="en-GB" sz="900" b="0" i="0" baseline="0" dirty="0" smtClean="0">
                <a:latin typeface="Calibri" pitchFamily="34" charset="0"/>
              </a:rPr>
              <a:t>=&lt;</a:t>
            </a:r>
            <a:r>
              <a:rPr lang="en-GB" sz="900" b="0" i="0" baseline="0" dirty="0" err="1" smtClean="0">
                <a:latin typeface="Calibri" pitchFamily="34" charset="0"/>
              </a:rPr>
              <a:t>xmlfile</a:t>
            </a:r>
            <a:r>
              <a:rPr lang="en-GB" sz="900" b="0" i="0" baseline="0" dirty="0" smtClean="0">
                <a:latin typeface="Calibri" pitchFamily="34" charset="0"/>
              </a:rPr>
              <a:t>&gt; to use it as a source. When doing a sync or migrate, the same provider must be used for the source and destination. So if you are using a manifest as the source of your operation, you must also use the manifest provider as the destination. The only exception is the </a:t>
            </a:r>
            <a:r>
              <a:rPr lang="en-GB" sz="900" b="0" i="0" baseline="0" dirty="0" err="1" smtClean="0">
                <a:latin typeface="Calibri" pitchFamily="34" charset="0"/>
              </a:rPr>
              <a:t>archiveDir</a:t>
            </a:r>
            <a:r>
              <a:rPr lang="en-GB" sz="900" b="0" i="0" baseline="0" dirty="0" smtClean="0">
                <a:latin typeface="Calibri" pitchFamily="34" charset="0"/>
              </a:rPr>
              <a:t> provider, which can be used with other providers.</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2. Links</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Link extensions (or links) are executed for each entry generated by the providers. Links basically connect otherwise unrelated data based on logic coded in the extensions. An example of a link extension is the </a:t>
            </a:r>
            <a:r>
              <a:rPr lang="en-GB" sz="900" b="0" i="0" baseline="0" dirty="0" err="1" smtClean="0">
                <a:latin typeface="Calibri" pitchFamily="34" charset="0"/>
              </a:rPr>
              <a:t>ContentExtension</a:t>
            </a:r>
            <a:r>
              <a:rPr lang="en-GB" sz="900" b="0" i="0" baseline="0" dirty="0" smtClean="0">
                <a:latin typeface="Calibri" pitchFamily="34" charset="0"/>
              </a:rPr>
              <a:t>, which pulls in content whenever it sees a </a:t>
            </a:r>
            <a:r>
              <a:rPr lang="en-GB" sz="900" b="0" i="0" baseline="0" dirty="0" err="1" smtClean="0">
                <a:latin typeface="Calibri" pitchFamily="34" charset="0"/>
              </a:rPr>
              <a:t>virtualDirectory</a:t>
            </a:r>
            <a:r>
              <a:rPr lang="en-GB" sz="900" b="0" i="0" baseline="0" dirty="0" smtClean="0">
                <a:latin typeface="Calibri" pitchFamily="34" charset="0"/>
              </a:rPr>
              <a:t> configuration element added by </a:t>
            </a:r>
            <a:r>
              <a:rPr lang="en-GB" sz="900" b="0" i="0" baseline="0" dirty="0" err="1" smtClean="0">
                <a:latin typeface="Calibri" pitchFamily="34" charset="0"/>
              </a:rPr>
              <a:t>appHostConfig</a:t>
            </a:r>
            <a:r>
              <a:rPr lang="en-GB" sz="900" b="0" i="0" baseline="0" dirty="0" smtClean="0">
                <a:latin typeface="Calibri" pitchFamily="34" charset="0"/>
              </a:rPr>
              <a:t> provider or sees a path </a:t>
            </a:r>
            <a:r>
              <a:rPr lang="en-GB" sz="900" b="0" i="0" baseline="0" dirty="0" err="1" smtClean="0">
                <a:latin typeface="Calibri" pitchFamily="34" charset="0"/>
              </a:rPr>
              <a:t>metaProperty</a:t>
            </a:r>
            <a:r>
              <a:rPr lang="en-GB" sz="900" b="0" i="0" baseline="0" dirty="0" smtClean="0">
                <a:latin typeface="Calibri" pitchFamily="34" charset="0"/>
              </a:rPr>
              <a:t>. It does this by adding a </a:t>
            </a:r>
            <a:r>
              <a:rPr lang="en-GB" sz="900" b="0" i="0" baseline="0" dirty="0" err="1" smtClean="0">
                <a:latin typeface="Calibri" pitchFamily="34" charset="0"/>
              </a:rPr>
              <a:t>dirPath</a:t>
            </a:r>
            <a:r>
              <a:rPr lang="en-GB" sz="900" b="0" i="0" baseline="0" dirty="0" smtClean="0">
                <a:latin typeface="Calibri" pitchFamily="34" charset="0"/>
              </a:rPr>
              <a:t> entry under the virtual directory configuration, and the </a:t>
            </a:r>
            <a:r>
              <a:rPr lang="en-GB" sz="900" b="0" i="0" baseline="0" dirty="0" err="1" smtClean="0">
                <a:latin typeface="Calibri" pitchFamily="34" charset="0"/>
              </a:rPr>
              <a:t>dirPath</a:t>
            </a:r>
            <a:r>
              <a:rPr lang="en-GB" sz="900" b="0" i="0" baseline="0" dirty="0" smtClean="0">
                <a:latin typeface="Calibri" pitchFamily="34" charset="0"/>
              </a:rPr>
              <a:t> provider then pulls in all the content. Another example is the </a:t>
            </a:r>
            <a:r>
              <a:rPr lang="en-GB" sz="900" b="0" i="0" baseline="0" dirty="0" err="1" smtClean="0">
                <a:latin typeface="Calibri" pitchFamily="34" charset="0"/>
              </a:rPr>
              <a:t>CertificateExtension</a:t>
            </a:r>
            <a:r>
              <a:rPr lang="en-GB" sz="900" b="0" i="0" baseline="0" dirty="0" smtClean="0">
                <a:latin typeface="Calibri" pitchFamily="34" charset="0"/>
              </a:rPr>
              <a:t>, which is responsible for pulling in certificate whenever </a:t>
            </a:r>
            <a:r>
              <a:rPr lang="en-GB" sz="900" b="0" i="0" baseline="0" dirty="0" err="1" smtClean="0">
                <a:latin typeface="Calibri" pitchFamily="34" charset="0"/>
              </a:rPr>
              <a:t>SSLCertHash</a:t>
            </a:r>
            <a:r>
              <a:rPr lang="en-GB" sz="900" b="0" i="0" baseline="0" dirty="0" smtClean="0">
                <a:latin typeface="Calibri" pitchFamily="34" charset="0"/>
              </a:rPr>
              <a:t> is seen in the configuration. </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Link extensions are executed for all verbs, so a dump will also cause link extensions pull in additional data. If you want to disable a link extension while executing a command, you can use –</a:t>
            </a:r>
            <a:r>
              <a:rPr lang="en-GB" sz="900" b="0" i="0" baseline="0" dirty="0" err="1" smtClean="0">
                <a:latin typeface="Calibri" pitchFamily="34" charset="0"/>
              </a:rPr>
              <a:t>disableLink</a:t>
            </a:r>
            <a:r>
              <a:rPr lang="en-GB" sz="900" b="0" i="0" baseline="0" dirty="0" smtClean="0">
                <a:latin typeface="Calibri" pitchFamily="34" charset="0"/>
              </a:rPr>
              <a:t> switch provided. For example, –</a:t>
            </a:r>
            <a:r>
              <a:rPr lang="en-GB" sz="900" b="0" i="0" baseline="0" dirty="0" err="1" smtClean="0">
                <a:latin typeface="Calibri" pitchFamily="34" charset="0"/>
              </a:rPr>
              <a:t>disableLink:ContentExtension</a:t>
            </a:r>
            <a:r>
              <a:rPr lang="en-GB" sz="900" b="0" i="0" baseline="0" dirty="0" smtClean="0">
                <a:latin typeface="Calibri" pitchFamily="34" charset="0"/>
              </a:rPr>
              <a:t> will cause content to not be included in a view of virtual directory configuration, which would allow for syncing of two servers without moving any content. Link extensions rely on providers to actually pull in the data and are limited by what providers are supported and can do. Together providers and link extensions provide the view of the system that can be dumped, archived, synced, or migrated.</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3. Rules</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err="1" smtClean="0">
                <a:latin typeface="Calibri" pitchFamily="34" charset="0"/>
              </a:rPr>
              <a:t>Rules</a:t>
            </a:r>
            <a:r>
              <a:rPr lang="en-GB" sz="900" b="0" i="0" baseline="0" dirty="0" smtClean="0">
                <a:latin typeface="Calibri" pitchFamily="34" charset="0"/>
              </a:rPr>
              <a:t> are small pieces of code that have logic to do something special and are evaluated only when a migrate or sync operation is performed (not during a dump). A few examples of things that rules do are normalizing paths using environment variables, skipping UNC paths, skipping </a:t>
            </a:r>
            <a:r>
              <a:rPr lang="en-GB" sz="900" b="0" i="0" baseline="0" dirty="0" err="1" smtClean="0">
                <a:latin typeface="Calibri" pitchFamily="34" charset="0"/>
              </a:rPr>
              <a:t>configProtectedData</a:t>
            </a:r>
            <a:r>
              <a:rPr lang="en-GB" sz="900" b="0" i="0" baseline="0" dirty="0" smtClean="0">
                <a:latin typeface="Calibri" pitchFamily="34" charset="0"/>
              </a:rPr>
              <a:t> configuration, etc. By default, rules only run if they are marked with the </a:t>
            </a:r>
            <a:r>
              <a:rPr lang="en-GB" sz="900" b="0" i="0" baseline="0" dirty="0" err="1" smtClean="0">
                <a:latin typeface="Calibri" pitchFamily="34" charset="0"/>
              </a:rPr>
              <a:t>isDefault</a:t>
            </a:r>
            <a:r>
              <a:rPr lang="en-GB" sz="900" b="0" i="0" baseline="0" dirty="0" smtClean="0">
                <a:latin typeface="Calibri" pitchFamily="34" charset="0"/>
              </a:rPr>
              <a:t> attribute set to true. The -</a:t>
            </a:r>
            <a:r>
              <a:rPr lang="en-GB" sz="900" b="0" i="0" baseline="0" dirty="0" err="1" smtClean="0">
                <a:latin typeface="Calibri" pitchFamily="34" charset="0"/>
              </a:rPr>
              <a:t>enableRule</a:t>
            </a:r>
            <a:r>
              <a:rPr lang="en-GB" sz="900" b="0" i="0" baseline="0" dirty="0" smtClean="0">
                <a:latin typeface="Calibri" pitchFamily="34" charset="0"/>
              </a:rPr>
              <a:t> and -</a:t>
            </a:r>
            <a:r>
              <a:rPr lang="en-GB" sz="900" b="0" i="0" baseline="0" dirty="0" err="1" smtClean="0">
                <a:latin typeface="Calibri" pitchFamily="34" charset="0"/>
              </a:rPr>
              <a:t>disableRule</a:t>
            </a:r>
            <a:r>
              <a:rPr lang="en-GB" sz="900" b="0" i="0" baseline="0" dirty="0" smtClean="0">
                <a:latin typeface="Calibri" pitchFamily="34" charset="0"/>
              </a:rPr>
              <a:t> switches will enable or disable a rule explicitly at the command line. For example, –</a:t>
            </a:r>
            <a:r>
              <a:rPr lang="en-GB" sz="900" b="0" i="0" baseline="0" dirty="0" err="1" smtClean="0">
                <a:latin typeface="Calibri" pitchFamily="34" charset="0"/>
              </a:rPr>
              <a:t>disableRule:SkipUNC</a:t>
            </a:r>
            <a:r>
              <a:rPr lang="en-GB" sz="900" b="0" i="0" baseline="0" dirty="0" smtClean="0">
                <a:latin typeface="Calibri" pitchFamily="34" charset="0"/>
              </a:rPr>
              <a:t> will cause UNC content to be included when doing a sync or migrate, because it is disabling the default rule to skip all UNC content. The list of rules can be seen in </a:t>
            </a:r>
            <a:r>
              <a:rPr lang="en-GB" sz="900" b="0" i="0" baseline="0" dirty="0" err="1" smtClean="0">
                <a:latin typeface="Calibri" pitchFamily="34" charset="0"/>
              </a:rPr>
              <a:t>Microsoft.Web.Deployment.config</a:t>
            </a:r>
            <a:r>
              <a:rPr lang="en-GB" sz="900" b="0" i="0" baseline="0" dirty="0" smtClean="0">
                <a:latin typeface="Calibri" pitchFamily="34" charset="0"/>
              </a:rPr>
              <a:t>.</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It is also possible to create custom rules that are variations of existing rules. For example, a rule to skip all content located on drive G: would be of the same type as the </a:t>
            </a:r>
            <a:r>
              <a:rPr lang="en-GB" sz="900" b="0" i="0" baseline="0" dirty="0" err="1" smtClean="0">
                <a:latin typeface="Calibri" pitchFamily="34" charset="0"/>
              </a:rPr>
              <a:t>SkipUNC</a:t>
            </a:r>
            <a:r>
              <a:rPr lang="en-GB" sz="900" b="0" i="0" baseline="0" dirty="0" smtClean="0">
                <a:latin typeface="Calibri" pitchFamily="34" charset="0"/>
              </a:rPr>
              <a:t> rule in the configuration (</a:t>
            </a:r>
            <a:r>
              <a:rPr lang="en-GB" sz="900" b="0" i="0" baseline="0" dirty="0" err="1" smtClean="0">
                <a:latin typeface="Calibri" pitchFamily="34" charset="0"/>
              </a:rPr>
              <a:t>Microsoft.Web.Deployment.SkipRuleHandler</a:t>
            </a:r>
            <a:r>
              <a:rPr lang="en-GB" sz="900" b="0" i="0" baseline="0" dirty="0" smtClean="0">
                <a:latin typeface="Calibri" pitchFamily="34" charset="0"/>
              </a:rPr>
              <a:t>). But the </a:t>
            </a:r>
            <a:r>
              <a:rPr lang="en-GB" sz="900" b="0" i="0" baseline="0" dirty="0" err="1" smtClean="0">
                <a:latin typeface="Calibri" pitchFamily="34" charset="0"/>
              </a:rPr>
              <a:t>absolutePath</a:t>
            </a:r>
            <a:r>
              <a:rPr lang="en-GB" sz="900" b="0" i="0" baseline="0" dirty="0" smtClean="0">
                <a:latin typeface="Calibri" pitchFamily="34" charset="0"/>
              </a:rPr>
              <a:t> attribute would be set to “G:\\.*” instead of “</a:t>
            </a:r>
            <a:r>
              <a:rPr lang="en-GB" sz="900" b="0" i="0" baseline="0" dirty="0" smtClean="0">
                <a:latin typeface="Calibri" pitchFamily="34" charset="0"/>
                <a:hlinkClick r:id="rId3"/>
              </a:rPr>
              <a:t>\\\\.*</a:t>
            </a:r>
            <a:r>
              <a:rPr lang="en-GB" sz="900" b="0" i="0" baseline="0" dirty="0" smtClean="0">
                <a:latin typeface="Calibri" pitchFamily="34" charset="0"/>
              </a:rPr>
              <a:t>” in the configuration file. –skip and –replace switches provided by msdeploy.exe enables creation of new rules as a command-line parameter at runtime, that are included while doing a sync or migrate operation.</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4. Methods and Verbs</a:t>
            </a:r>
            <a:br>
              <a:rPr lang="en-GB" sz="900" b="0" i="0" baseline="0" dirty="0" smtClean="0">
                <a:latin typeface="Calibri" pitchFamily="34" charset="0"/>
              </a:rPr>
            </a:br>
            <a:r>
              <a:rPr lang="en-GB" sz="900" b="0" i="0" baseline="0" dirty="0" smtClean="0">
                <a:latin typeface="Calibri" pitchFamily="34" charset="0"/>
              </a:rPr>
              <a:t/>
            </a:r>
            <a:br>
              <a:rPr lang="en-GB" sz="900" b="0" i="0" baseline="0" dirty="0" smtClean="0">
                <a:latin typeface="Calibri" pitchFamily="34" charset="0"/>
              </a:rPr>
            </a:br>
            <a:r>
              <a:rPr lang="en-GB" sz="900" b="0" i="0" baseline="0" dirty="0" smtClean="0">
                <a:latin typeface="Calibri" pitchFamily="34" charset="0"/>
              </a:rPr>
              <a:t>Methods and verbs are the operations allowed by the tool, which are called using the –verb switch at the command line. If the verb specified is not dump, sync, or migrate, it is expected to be a method that is specified in the configuration. Currently, the supported methods are </a:t>
            </a:r>
            <a:r>
              <a:rPr lang="en-GB" sz="900" b="0" i="0" baseline="0" dirty="0" err="1" smtClean="0">
                <a:latin typeface="Calibri" pitchFamily="34" charset="0"/>
              </a:rPr>
              <a:t>GetSystemInfo</a:t>
            </a:r>
            <a:r>
              <a:rPr lang="en-GB" sz="900" b="0" i="0" baseline="0" dirty="0" smtClean="0">
                <a:latin typeface="Calibri" pitchFamily="34" charset="0"/>
              </a:rPr>
              <a:t> and </a:t>
            </a:r>
            <a:r>
              <a:rPr lang="en-GB" sz="900" b="0" i="0" baseline="0" dirty="0" err="1" smtClean="0">
                <a:latin typeface="Calibri" pitchFamily="34" charset="0"/>
              </a:rPr>
              <a:t>GetDependencies</a:t>
            </a:r>
            <a:r>
              <a:rPr lang="en-GB" sz="900" b="0" i="0" baseline="0" dirty="0" smtClean="0">
                <a:latin typeface="Calibri" pitchFamily="34" charset="0"/>
              </a:rPr>
              <a:t>.</a:t>
            </a:r>
          </a:p>
          <a:p>
            <a:pPr marL="228600" indent="-228600">
              <a:buAutoNum type="arabicPeriod"/>
            </a:pPr>
            <a:endParaRPr lang="en-GB" sz="900" b="0" i="0" baseline="0" dirty="0" smtClean="0">
              <a:latin typeface="Calibri" pitchFamily="34" charset="0"/>
            </a:endParaRPr>
          </a:p>
          <a:p>
            <a:pPr marL="228600" indent="-228600">
              <a:buAutoNum type="arabicPeriod"/>
            </a:pPr>
            <a:r>
              <a:rPr lang="en-GB" sz="900" b="0" i="0" baseline="0" dirty="0" smtClean="0">
                <a:latin typeface="Calibri" pitchFamily="34" charset="0"/>
              </a:rPr>
              <a:t>From Post - http://blogs.iis.net/msdeploy/archive/2008/02/06/core-components-of-microsoft-web-deployment-tool.aspx </a:t>
            </a:r>
          </a:p>
          <a:p>
            <a:endParaRPr lang="en-GB" sz="900" b="0" i="0" baseline="0" dirty="0">
              <a:latin typeface="Calibri" pitchFamily="34" charset="0"/>
            </a:endParaRPr>
          </a:p>
        </p:txBody>
      </p:sp>
      <p:sp>
        <p:nvSpPr>
          <p:cNvPr id="4" name="Slide Number Placeholder 3"/>
          <p:cNvSpPr>
            <a:spLocks noGrp="1"/>
          </p:cNvSpPr>
          <p:nvPr>
            <p:ph type="sldNum" sz="quarter" idx="10"/>
          </p:nvPr>
        </p:nvSpPr>
        <p:spPr/>
        <p:txBody>
          <a:bodyPr/>
          <a:lstStyle/>
          <a:p>
            <a:fld id="{16D13AED-6F79-4F23-9ECA-A89D7DBBFCE1}" type="slidenum">
              <a:rPr lang="en-US" smtClean="0"/>
              <a:pPr/>
              <a:t>7</a:t>
            </a:fld>
            <a:endParaRPr lang="en-US"/>
          </a:p>
        </p:txBody>
      </p:sp>
    </p:spTree>
    <p:extLst>
      <p:ext uri="{BB962C8B-B14F-4D97-AF65-F5344CB8AC3E}">
        <p14:creationId xmlns:p14="http://schemas.microsoft.com/office/powerpoint/2010/main" val="1313559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6D13AED-6F79-4F23-9ECA-A89D7DBBFCE1}"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19138" name="Rectangle 2"/>
          <p:cNvSpPr>
            <a:spLocks noGrp="1" noChangeArrowheads="1"/>
          </p:cNvSpPr>
          <p:nvPr>
            <p:ph type="ctrTitle"/>
            <p:custDataLst>
              <p:tags r:id="rId1"/>
            </p:custDataLst>
          </p:nvPr>
        </p:nvSpPr>
        <p:spPr>
          <a:xfrm>
            <a:off x="2439988" y="1844675"/>
            <a:ext cx="3857625" cy="1800225"/>
          </a:xfrm>
          <a:extLst>
            <a:ext uri="{909E8E84-426E-40DD-AFC4-6F175D3DCCD1}">
              <a14:hiddenFill xmlns:a14="http://schemas.microsoft.com/office/drawing/2010/main">
                <a:solidFill>
                  <a:srgbClr xmlns:mc="http://schemas.openxmlformats.org/markup-compatibility/2006" val="A759FF" mc:Ignorable=""/>
                </a:solidFill>
              </a14:hiddenFill>
            </a:ext>
          </a:extLst>
        </p:spPr>
        <p:txBody>
          <a:bodyPr lIns="82124" tIns="41061" rIns="82124" bIns="41061"/>
          <a:lstStyle>
            <a:lvl1pPr>
              <a:defRPr/>
            </a:lvl1pPr>
          </a:lstStyle>
          <a:p>
            <a:pPr lvl="0"/>
            <a:r>
              <a:rPr lang="en-US" noProof="0" smtClean="0"/>
              <a:t>Click to edit Master title style</a:t>
            </a:r>
          </a:p>
        </p:txBody>
      </p:sp>
      <p:sp>
        <p:nvSpPr>
          <p:cNvPr id="219139" name="Rectangle 3"/>
          <p:cNvSpPr>
            <a:spLocks noGrp="1" noChangeArrowheads="1"/>
          </p:cNvSpPr>
          <p:nvPr>
            <p:ph type="subTitle" idx="1"/>
            <p:custDataLst>
              <p:tags r:id="rId2"/>
            </p:custDataLst>
          </p:nvPr>
        </p:nvSpPr>
        <p:spPr>
          <a:xfrm>
            <a:off x="2439988" y="3810000"/>
            <a:ext cx="5445125" cy="906463"/>
          </a:xfrm>
          <a:extLst>
            <a:ext uri="{909E8E84-426E-40DD-AFC4-6F175D3DCCD1}">
              <a14:hiddenFill xmlns:a14="http://schemas.microsoft.com/office/drawing/2010/main">
                <a:solidFill>
                  <a:srgbClr xmlns:mc="http://schemas.openxmlformats.org/markup-compatibility/2006" val="A759FF" mc:Ignorable=""/>
                </a:solidFill>
              </a14:hiddenFill>
            </a:ext>
          </a:extLst>
        </p:spPr>
        <p:txBody>
          <a:bodyPr/>
          <a:lstStyle>
            <a:lvl1pPr marL="0" indent="0">
              <a:buFontTx/>
              <a:buNone/>
              <a:defRPr/>
            </a:lvl1pPr>
          </a:lstStyle>
          <a:p>
            <a:pPr lvl="0"/>
            <a:r>
              <a:rPr lang="en-US" noProof="0" smtClean="0"/>
              <a:t>Click to edit Master subtitle style</a:t>
            </a:r>
          </a:p>
        </p:txBody>
      </p:sp>
      <p:sp>
        <p:nvSpPr>
          <p:cNvPr id="219140" name="Rectangle 4"/>
          <p:cNvSpPr>
            <a:spLocks noGrp="1" noChangeArrowheads="1"/>
          </p:cNvSpPr>
          <p:nvPr>
            <p:ph type="dt" sz="half" idx="2"/>
          </p:nvPr>
        </p:nvSpPr>
        <p:spPr/>
        <p:txBody>
          <a:bodyPr/>
          <a:lstStyle>
            <a:lvl1pPr>
              <a:defRPr/>
            </a:lvl1pPr>
          </a:lstStyle>
          <a:p>
            <a:fld id="{CD3849C7-FD57-47B2-A19F-8D4674EF24F3}" type="datetime1">
              <a:rPr lang="en-GB" smtClean="0"/>
              <a:pPr/>
              <a:t>21/04/2010</a:t>
            </a:fld>
            <a:endParaRPr lang="en-US"/>
          </a:p>
        </p:txBody>
      </p:sp>
      <p:sp>
        <p:nvSpPr>
          <p:cNvPr id="219141" name="Rectangle 5"/>
          <p:cNvSpPr>
            <a:spLocks noGrp="1" noChangeArrowheads="1"/>
          </p:cNvSpPr>
          <p:nvPr>
            <p:ph type="ftr" sz="quarter" idx="3"/>
          </p:nvPr>
        </p:nvSpPr>
        <p:spPr/>
        <p:txBody>
          <a:bodyPr/>
          <a:lstStyle>
            <a:lvl1pPr>
              <a:defRPr/>
            </a:lvl1pPr>
          </a:lstStyle>
          <a:p>
            <a:r>
              <a:rPr lang="en-US" smtClean="0"/>
              <a:t>www.andrewwestgarth.co.uk/blog</a:t>
            </a:r>
            <a:endParaRPr lang="en-US"/>
          </a:p>
        </p:txBody>
      </p:sp>
      <p:sp>
        <p:nvSpPr>
          <p:cNvPr id="219142" name="Rectangle 6"/>
          <p:cNvSpPr>
            <a:spLocks noGrp="1" noChangeArrowheads="1"/>
          </p:cNvSpPr>
          <p:nvPr>
            <p:ph type="sldNum" sz="quarter" idx="4"/>
          </p:nvPr>
        </p:nvSpPr>
        <p:spPr/>
        <p:txBody>
          <a:bodyPr/>
          <a:lstStyle>
            <a:lvl1pPr>
              <a:defRPr/>
            </a:lvl1pPr>
          </a:lstStyle>
          <a:p>
            <a:fld id="{3A1302A2-08FC-4D95-B665-A9E162D7B89D}" type="slidenum">
              <a:rPr lang="en-US"/>
              <a:pPr/>
              <a:t>‹#›</a:t>
            </a:fld>
            <a:endParaRPr lang="en-US"/>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D1CDB4A-845A-4541-B917-D718811835B4}" type="datetime1">
              <a:rPr lang="en-GB" smtClean="0"/>
              <a:pPr/>
              <a:t>21/04/2010</a:t>
            </a:fld>
            <a:endParaRPr lang="en-US"/>
          </a:p>
        </p:txBody>
      </p:sp>
      <p:sp>
        <p:nvSpPr>
          <p:cNvPr id="5" name="Footer Placeholder 4"/>
          <p:cNvSpPr>
            <a:spLocks noGrp="1"/>
          </p:cNvSpPr>
          <p:nvPr>
            <p:ph type="ftr" sz="quarter" idx="11"/>
          </p:nvPr>
        </p:nvSpPr>
        <p:spPr/>
        <p:txBody>
          <a:bodyPr/>
          <a:lstStyle>
            <a:lvl1pPr>
              <a:defRPr/>
            </a:lvl1p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lvl1pPr>
              <a:defRPr/>
            </a:lvl1pPr>
          </a:lstStyle>
          <a:p>
            <a:fld id="{CBEB342F-1281-4FBC-9C06-828F9F1F8F87}" type="slidenum">
              <a:rPr lang="en-US"/>
              <a:pPr/>
              <a:t>‹#›</a:t>
            </a:fld>
            <a:endParaRPr lang="en-US"/>
          </a:p>
        </p:txBody>
      </p:sp>
    </p:spTree>
    <p:extLst>
      <p:ext uri="{BB962C8B-B14F-4D97-AF65-F5344CB8AC3E}">
        <p14:creationId xmlns:p14="http://schemas.microsoft.com/office/powerpoint/2010/main" val="3552902772"/>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54888" y="274638"/>
            <a:ext cx="1636712"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439988" y="274638"/>
            <a:ext cx="47625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48DF588-03C6-4208-B4AD-3E0DE345FF07}" type="datetime1">
              <a:rPr lang="en-GB" smtClean="0"/>
              <a:pPr/>
              <a:t>21/04/2010</a:t>
            </a:fld>
            <a:endParaRPr lang="en-US"/>
          </a:p>
        </p:txBody>
      </p:sp>
      <p:sp>
        <p:nvSpPr>
          <p:cNvPr id="5" name="Footer Placeholder 4"/>
          <p:cNvSpPr>
            <a:spLocks noGrp="1"/>
          </p:cNvSpPr>
          <p:nvPr>
            <p:ph type="ftr" sz="quarter" idx="11"/>
          </p:nvPr>
        </p:nvSpPr>
        <p:spPr/>
        <p:txBody>
          <a:bodyPr/>
          <a:lstStyle>
            <a:lvl1pPr>
              <a:defRPr/>
            </a:lvl1p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lvl1pPr>
              <a:defRPr/>
            </a:lvl1pPr>
          </a:lstStyle>
          <a:p>
            <a:fld id="{0C98B29D-8635-4F12-90B9-2CE1EBCBD544}" type="slidenum">
              <a:rPr lang="en-US"/>
              <a:pPr/>
              <a:t>‹#›</a:t>
            </a:fld>
            <a:endParaRPr lang="en-US"/>
          </a:p>
        </p:txBody>
      </p:sp>
    </p:spTree>
    <p:extLst>
      <p:ext uri="{BB962C8B-B14F-4D97-AF65-F5344CB8AC3E}">
        <p14:creationId xmlns:p14="http://schemas.microsoft.com/office/powerpoint/2010/main" val="4236107543"/>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lvl1pPr>
              <a:defRPr/>
            </a:lvl1p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lvl1pPr>
              <a:defRPr/>
            </a:lvl1pPr>
          </a:lstStyle>
          <a:p>
            <a:fld id="{DD7F9727-C3E7-48B0-BC1A-6211BF1468B5}" type="slidenum">
              <a:rPr lang="en-US"/>
              <a:pPr/>
              <a:t>‹#›</a:t>
            </a:fld>
            <a:endParaRPr lang="en-US"/>
          </a:p>
        </p:txBody>
      </p:sp>
    </p:spTree>
    <p:extLst>
      <p:ext uri="{BB962C8B-B14F-4D97-AF65-F5344CB8AC3E}">
        <p14:creationId xmlns:p14="http://schemas.microsoft.com/office/powerpoint/2010/main" val="2992181183"/>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C0DA60A-16A7-45B4-95A9-1FD865E9ABB8}" type="datetime1">
              <a:rPr lang="en-GB" smtClean="0"/>
              <a:pPr/>
              <a:t>21/04/2010</a:t>
            </a:fld>
            <a:endParaRPr lang="en-US"/>
          </a:p>
        </p:txBody>
      </p:sp>
      <p:sp>
        <p:nvSpPr>
          <p:cNvPr id="5" name="Footer Placeholder 4"/>
          <p:cNvSpPr>
            <a:spLocks noGrp="1"/>
          </p:cNvSpPr>
          <p:nvPr>
            <p:ph type="ftr" sz="quarter" idx="11"/>
          </p:nvPr>
        </p:nvSpPr>
        <p:spPr/>
        <p:txBody>
          <a:bodyPr/>
          <a:lstStyle>
            <a:lvl1pPr>
              <a:defRPr/>
            </a:lvl1p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lvl1pPr>
              <a:defRPr/>
            </a:lvl1pPr>
          </a:lstStyle>
          <a:p>
            <a:fld id="{4A46813A-3B2A-487A-B484-F36B50C5E392}" type="slidenum">
              <a:rPr lang="en-US"/>
              <a:pPr/>
              <a:t>‹#›</a:t>
            </a:fld>
            <a:endParaRPr lang="en-US"/>
          </a:p>
        </p:txBody>
      </p:sp>
    </p:spTree>
    <p:extLst>
      <p:ext uri="{BB962C8B-B14F-4D97-AF65-F5344CB8AC3E}">
        <p14:creationId xmlns:p14="http://schemas.microsoft.com/office/powerpoint/2010/main" val="480498464"/>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439988" y="1828800"/>
            <a:ext cx="3198812"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791200" y="1828800"/>
            <a:ext cx="32004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D64548FF-B939-450F-A1CD-705D7BE70D0F}" type="datetime1">
              <a:rPr lang="en-GB" smtClean="0"/>
              <a:pPr/>
              <a:t>21/04/2010</a:t>
            </a:fld>
            <a:endParaRPr lang="en-US"/>
          </a:p>
        </p:txBody>
      </p:sp>
      <p:sp>
        <p:nvSpPr>
          <p:cNvPr id="6" name="Footer Placeholder 5"/>
          <p:cNvSpPr>
            <a:spLocks noGrp="1"/>
          </p:cNvSpPr>
          <p:nvPr>
            <p:ph type="ftr" sz="quarter" idx="11"/>
          </p:nvPr>
        </p:nvSpPr>
        <p:spPr/>
        <p:txBody>
          <a:bodyPr/>
          <a:lstStyle>
            <a:lvl1pPr>
              <a:defRPr/>
            </a:lvl1pPr>
          </a:lstStyle>
          <a:p>
            <a:r>
              <a:rPr lang="en-US" smtClean="0"/>
              <a:t>www.andrewwestgarth.co.uk/blog</a:t>
            </a:r>
            <a:endParaRPr lang="en-US"/>
          </a:p>
        </p:txBody>
      </p:sp>
      <p:sp>
        <p:nvSpPr>
          <p:cNvPr id="7" name="Slide Number Placeholder 6"/>
          <p:cNvSpPr>
            <a:spLocks noGrp="1"/>
          </p:cNvSpPr>
          <p:nvPr>
            <p:ph type="sldNum" sz="quarter" idx="12"/>
          </p:nvPr>
        </p:nvSpPr>
        <p:spPr/>
        <p:txBody>
          <a:bodyPr/>
          <a:lstStyle>
            <a:lvl1pPr>
              <a:defRPr/>
            </a:lvl1pPr>
          </a:lstStyle>
          <a:p>
            <a:fld id="{D83C8AD3-4AEC-4694-AB09-0D9D3FE72581}" type="slidenum">
              <a:rPr lang="en-US"/>
              <a:pPr/>
              <a:t>‹#›</a:t>
            </a:fld>
            <a:endParaRPr lang="en-US"/>
          </a:p>
        </p:txBody>
      </p:sp>
    </p:spTree>
    <p:extLst>
      <p:ext uri="{BB962C8B-B14F-4D97-AF65-F5344CB8AC3E}">
        <p14:creationId xmlns:p14="http://schemas.microsoft.com/office/powerpoint/2010/main" val="1321124969"/>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EFB3A5F7-E2A6-4720-8FFB-2289342E517E}" type="datetime1">
              <a:rPr lang="en-GB" smtClean="0"/>
              <a:pPr/>
              <a:t>21/04/2010</a:t>
            </a:fld>
            <a:endParaRPr lang="en-US"/>
          </a:p>
        </p:txBody>
      </p:sp>
      <p:sp>
        <p:nvSpPr>
          <p:cNvPr id="8" name="Footer Placeholder 7"/>
          <p:cNvSpPr>
            <a:spLocks noGrp="1"/>
          </p:cNvSpPr>
          <p:nvPr>
            <p:ph type="ftr" sz="quarter" idx="11"/>
          </p:nvPr>
        </p:nvSpPr>
        <p:spPr/>
        <p:txBody>
          <a:bodyPr/>
          <a:lstStyle>
            <a:lvl1pPr>
              <a:defRPr/>
            </a:lvl1pPr>
          </a:lstStyle>
          <a:p>
            <a:r>
              <a:rPr lang="en-US" smtClean="0"/>
              <a:t>www.andrewwestgarth.co.uk/blog</a:t>
            </a:r>
            <a:endParaRPr lang="en-US"/>
          </a:p>
        </p:txBody>
      </p:sp>
      <p:sp>
        <p:nvSpPr>
          <p:cNvPr id="9" name="Slide Number Placeholder 8"/>
          <p:cNvSpPr>
            <a:spLocks noGrp="1"/>
          </p:cNvSpPr>
          <p:nvPr>
            <p:ph type="sldNum" sz="quarter" idx="12"/>
          </p:nvPr>
        </p:nvSpPr>
        <p:spPr/>
        <p:txBody>
          <a:bodyPr/>
          <a:lstStyle>
            <a:lvl1pPr>
              <a:defRPr/>
            </a:lvl1pPr>
          </a:lstStyle>
          <a:p>
            <a:fld id="{5ECBD374-C46C-4EFC-8EE3-D3A4EF28A528}" type="slidenum">
              <a:rPr lang="en-US"/>
              <a:pPr/>
              <a:t>‹#›</a:t>
            </a:fld>
            <a:endParaRPr lang="en-US"/>
          </a:p>
        </p:txBody>
      </p:sp>
    </p:spTree>
    <p:extLst>
      <p:ext uri="{BB962C8B-B14F-4D97-AF65-F5344CB8AC3E}">
        <p14:creationId xmlns:p14="http://schemas.microsoft.com/office/powerpoint/2010/main" val="1758102357"/>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B6787416-BB15-4E39-8399-346E4765C538}" type="datetime1">
              <a:rPr lang="en-GB" smtClean="0"/>
              <a:pPr/>
              <a:t>21/04/2010</a:t>
            </a:fld>
            <a:endParaRPr lang="en-US"/>
          </a:p>
        </p:txBody>
      </p:sp>
      <p:sp>
        <p:nvSpPr>
          <p:cNvPr id="4" name="Footer Placeholder 3"/>
          <p:cNvSpPr>
            <a:spLocks noGrp="1"/>
          </p:cNvSpPr>
          <p:nvPr>
            <p:ph type="ftr" sz="quarter" idx="11"/>
          </p:nvPr>
        </p:nvSpPr>
        <p:spPr/>
        <p:txBody>
          <a:bodyPr/>
          <a:lstStyle>
            <a:lvl1pPr>
              <a:defRPr/>
            </a:lvl1pPr>
          </a:lstStyle>
          <a:p>
            <a:r>
              <a:rPr lang="en-US" smtClean="0"/>
              <a:t>www.andrewwestgarth.co.uk/blog</a:t>
            </a:r>
            <a:endParaRPr lang="en-US"/>
          </a:p>
        </p:txBody>
      </p:sp>
      <p:sp>
        <p:nvSpPr>
          <p:cNvPr id="5" name="Slide Number Placeholder 4"/>
          <p:cNvSpPr>
            <a:spLocks noGrp="1"/>
          </p:cNvSpPr>
          <p:nvPr>
            <p:ph type="sldNum" sz="quarter" idx="12"/>
          </p:nvPr>
        </p:nvSpPr>
        <p:spPr/>
        <p:txBody>
          <a:bodyPr/>
          <a:lstStyle>
            <a:lvl1pPr>
              <a:defRPr/>
            </a:lvl1pPr>
          </a:lstStyle>
          <a:p>
            <a:fld id="{8EA0BDB9-B98C-4F2F-9068-534EF1FD2AB7}" type="slidenum">
              <a:rPr lang="en-US"/>
              <a:pPr/>
              <a:t>‹#›</a:t>
            </a:fld>
            <a:endParaRPr lang="en-US"/>
          </a:p>
        </p:txBody>
      </p:sp>
    </p:spTree>
    <p:extLst>
      <p:ext uri="{BB962C8B-B14F-4D97-AF65-F5344CB8AC3E}">
        <p14:creationId xmlns:p14="http://schemas.microsoft.com/office/powerpoint/2010/main" val="4248329537"/>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DEB583E-8796-42DE-ABC8-FB1358572635}" type="datetime1">
              <a:rPr lang="en-GB" smtClean="0"/>
              <a:pPr/>
              <a:t>21/04/2010</a:t>
            </a:fld>
            <a:endParaRPr lang="en-US"/>
          </a:p>
        </p:txBody>
      </p:sp>
      <p:sp>
        <p:nvSpPr>
          <p:cNvPr id="3" name="Footer Placeholder 2"/>
          <p:cNvSpPr>
            <a:spLocks noGrp="1"/>
          </p:cNvSpPr>
          <p:nvPr>
            <p:ph type="ftr" sz="quarter" idx="11"/>
          </p:nvPr>
        </p:nvSpPr>
        <p:spPr/>
        <p:txBody>
          <a:bodyPr/>
          <a:lstStyle>
            <a:lvl1pPr>
              <a:defRPr/>
            </a:lvl1pPr>
          </a:lstStyle>
          <a:p>
            <a:r>
              <a:rPr lang="en-US" smtClean="0"/>
              <a:t>www.andrewwestgarth.co.uk/blog</a:t>
            </a:r>
            <a:endParaRPr lang="en-US"/>
          </a:p>
        </p:txBody>
      </p:sp>
      <p:sp>
        <p:nvSpPr>
          <p:cNvPr id="4" name="Slide Number Placeholder 3"/>
          <p:cNvSpPr>
            <a:spLocks noGrp="1"/>
          </p:cNvSpPr>
          <p:nvPr>
            <p:ph type="sldNum" sz="quarter" idx="12"/>
          </p:nvPr>
        </p:nvSpPr>
        <p:spPr/>
        <p:txBody>
          <a:bodyPr/>
          <a:lstStyle>
            <a:lvl1pPr>
              <a:defRPr/>
            </a:lvl1pPr>
          </a:lstStyle>
          <a:p>
            <a:fld id="{1984B15C-0E03-48B2-AC9F-6AD431689193}" type="slidenum">
              <a:rPr lang="en-US"/>
              <a:pPr/>
              <a:t>‹#›</a:t>
            </a:fld>
            <a:endParaRPr lang="en-US"/>
          </a:p>
        </p:txBody>
      </p:sp>
    </p:spTree>
    <p:extLst>
      <p:ext uri="{BB962C8B-B14F-4D97-AF65-F5344CB8AC3E}">
        <p14:creationId xmlns:p14="http://schemas.microsoft.com/office/powerpoint/2010/main" val="865421853"/>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7DF2E7F-0E64-4A2A-8BE5-255A3FD97EB7}" type="datetime1">
              <a:rPr lang="en-GB" smtClean="0"/>
              <a:pPr/>
              <a:t>21/04/2010</a:t>
            </a:fld>
            <a:endParaRPr lang="en-US"/>
          </a:p>
        </p:txBody>
      </p:sp>
      <p:sp>
        <p:nvSpPr>
          <p:cNvPr id="6" name="Footer Placeholder 5"/>
          <p:cNvSpPr>
            <a:spLocks noGrp="1"/>
          </p:cNvSpPr>
          <p:nvPr>
            <p:ph type="ftr" sz="quarter" idx="11"/>
          </p:nvPr>
        </p:nvSpPr>
        <p:spPr/>
        <p:txBody>
          <a:bodyPr/>
          <a:lstStyle>
            <a:lvl1pPr>
              <a:defRPr/>
            </a:lvl1pPr>
          </a:lstStyle>
          <a:p>
            <a:r>
              <a:rPr lang="en-US" smtClean="0"/>
              <a:t>www.andrewwestgarth.co.uk/blog</a:t>
            </a:r>
            <a:endParaRPr lang="en-US"/>
          </a:p>
        </p:txBody>
      </p:sp>
      <p:sp>
        <p:nvSpPr>
          <p:cNvPr id="7" name="Slide Number Placeholder 6"/>
          <p:cNvSpPr>
            <a:spLocks noGrp="1"/>
          </p:cNvSpPr>
          <p:nvPr>
            <p:ph type="sldNum" sz="quarter" idx="12"/>
          </p:nvPr>
        </p:nvSpPr>
        <p:spPr/>
        <p:txBody>
          <a:bodyPr/>
          <a:lstStyle>
            <a:lvl1pPr>
              <a:defRPr/>
            </a:lvl1pPr>
          </a:lstStyle>
          <a:p>
            <a:fld id="{2EFDDB09-7348-4B67-8BE3-0D0317FB3BE7}" type="slidenum">
              <a:rPr lang="en-US"/>
              <a:pPr/>
              <a:t>‹#›</a:t>
            </a:fld>
            <a:endParaRPr lang="en-US"/>
          </a:p>
        </p:txBody>
      </p:sp>
    </p:spTree>
    <p:extLst>
      <p:ext uri="{BB962C8B-B14F-4D97-AF65-F5344CB8AC3E}">
        <p14:creationId xmlns:p14="http://schemas.microsoft.com/office/powerpoint/2010/main" val="4030429243"/>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1752A28-0127-4E8F-B1A0-57FFB8EE72F1}" type="datetime1">
              <a:rPr lang="en-GB" smtClean="0"/>
              <a:pPr/>
              <a:t>21/04/2010</a:t>
            </a:fld>
            <a:endParaRPr lang="en-US"/>
          </a:p>
        </p:txBody>
      </p:sp>
      <p:sp>
        <p:nvSpPr>
          <p:cNvPr id="6" name="Footer Placeholder 5"/>
          <p:cNvSpPr>
            <a:spLocks noGrp="1"/>
          </p:cNvSpPr>
          <p:nvPr>
            <p:ph type="ftr" sz="quarter" idx="11"/>
          </p:nvPr>
        </p:nvSpPr>
        <p:spPr/>
        <p:txBody>
          <a:bodyPr/>
          <a:lstStyle>
            <a:lvl1pPr>
              <a:defRPr/>
            </a:lvl1pPr>
          </a:lstStyle>
          <a:p>
            <a:r>
              <a:rPr lang="en-US" smtClean="0"/>
              <a:t>www.andrewwestgarth.co.uk/blog</a:t>
            </a:r>
            <a:endParaRPr lang="en-US"/>
          </a:p>
        </p:txBody>
      </p:sp>
      <p:sp>
        <p:nvSpPr>
          <p:cNvPr id="7" name="Slide Number Placeholder 6"/>
          <p:cNvSpPr>
            <a:spLocks noGrp="1"/>
          </p:cNvSpPr>
          <p:nvPr>
            <p:ph type="sldNum" sz="quarter" idx="12"/>
          </p:nvPr>
        </p:nvSpPr>
        <p:spPr/>
        <p:txBody>
          <a:bodyPr/>
          <a:lstStyle>
            <a:lvl1pPr>
              <a:defRPr/>
            </a:lvl1pPr>
          </a:lstStyle>
          <a:p>
            <a:fld id="{CE93C5DC-3354-4251-9F06-3FF9121F8B3B}" type="slidenum">
              <a:rPr lang="en-US"/>
              <a:pPr/>
              <a:t>‹#›</a:t>
            </a:fld>
            <a:endParaRPr lang="en-US"/>
          </a:p>
        </p:txBody>
      </p:sp>
    </p:spTree>
    <p:extLst>
      <p:ext uri="{BB962C8B-B14F-4D97-AF65-F5344CB8AC3E}">
        <p14:creationId xmlns:p14="http://schemas.microsoft.com/office/powerpoint/2010/main" val="334089997"/>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17090" name="Rectangle 2"/>
          <p:cNvSpPr>
            <a:spLocks noGrp="1" noChangeArrowheads="1"/>
          </p:cNvSpPr>
          <p:nvPr>
            <p:ph type="title"/>
            <p:custDataLst>
              <p:tags r:id="rId13"/>
            </p:custDataLst>
          </p:nvPr>
        </p:nvSpPr>
        <p:spPr bwMode="auto">
          <a:xfrm>
            <a:off x="2439988" y="274638"/>
            <a:ext cx="6551612" cy="1020762"/>
          </a:xfrm>
          <a:prstGeom prst="rect">
            <a:avLst/>
          </a:prstGeom>
          <a:noFill/>
          <a:ln>
            <a:noFill/>
          </a:ln>
          <a:effectLst/>
          <a:extLst>
            <a:ext uri="{909E8E84-426E-40DD-AFC4-6F175D3DCCD1}">
              <a14:hiddenFill xmlns:a14="http://schemas.microsoft.com/office/drawing/2010/main">
                <a:solidFill>
                  <a:srgbClr xmlns:mc="http://schemas.openxmlformats.org/markup-compatibility/2006" val="FF4D55" mc:Ignorable=""/>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17091" name="Rectangle 3"/>
          <p:cNvSpPr>
            <a:spLocks noGrp="1" noChangeArrowheads="1"/>
          </p:cNvSpPr>
          <p:nvPr>
            <p:ph type="body" idx="1"/>
            <p:custDataLst>
              <p:tags r:id="rId14"/>
            </p:custDataLst>
          </p:nvPr>
        </p:nvSpPr>
        <p:spPr bwMode="auto">
          <a:xfrm>
            <a:off x="2439988" y="1828800"/>
            <a:ext cx="6551612" cy="4297363"/>
          </a:xfrm>
          <a:prstGeom prst="rect">
            <a:avLst/>
          </a:prstGeom>
          <a:noFill/>
          <a:ln>
            <a:noFill/>
          </a:ln>
          <a:effectLst/>
          <a:extLst>
            <a:ext uri="{909E8E84-426E-40DD-AFC4-6F175D3DCCD1}">
              <a14:hiddenFill xmlns:a14="http://schemas.microsoft.com/office/drawing/2010/main">
                <a:solidFill>
                  <a:srgbClr xmlns:mc="http://schemas.openxmlformats.org/markup-compatibility/2006" val="FF4D55" mc:Ignorable=""/>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70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29600909-2482-4C4B-9735-37E5488B25EF}" type="datetime1">
              <a:rPr lang="en-GB" smtClean="0"/>
              <a:pPr/>
              <a:t>21/04/2010</a:t>
            </a:fld>
            <a:endParaRPr lang="en-US"/>
          </a:p>
        </p:txBody>
      </p:sp>
      <p:sp>
        <p:nvSpPr>
          <p:cNvPr id="2170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r>
              <a:rPr lang="en-US" smtClean="0"/>
              <a:t>www.andrewwestgarth.co.uk/blog</a:t>
            </a:r>
            <a:endParaRPr lang="en-US"/>
          </a:p>
        </p:txBody>
      </p:sp>
      <p:sp>
        <p:nvSpPr>
          <p:cNvPr id="2170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DA2CA25-38E0-466F-9EA2-845EC71FC955}" type="slidenum">
              <a:rPr lang="en-US"/>
              <a:pPr/>
              <a:t>‹#›</a:t>
            </a:fld>
            <a:endParaRPr lang="en-US"/>
          </a:p>
        </p:txBody>
      </p:sp>
      <p:pic>
        <p:nvPicPr>
          <p:cNvPr id="7" name="Picture 6" descr="Monkey17Aug.gif"/>
          <p:cNvPicPr>
            <a:picLocks noChangeAspect="1"/>
          </p:cNvPicPr>
          <p:nvPr userDrawn="1"/>
        </p:nvPicPr>
        <p:blipFill>
          <a:blip r:embed="rId16" cstate="print"/>
          <a:stretch>
            <a:fillRect/>
          </a:stretch>
        </p:blipFill>
        <p:spPr>
          <a:xfrm>
            <a:off x="214282" y="71414"/>
            <a:ext cx="1643042" cy="1296082"/>
          </a:xfrm>
          <a:prstGeom prst="rect">
            <a:avLst/>
          </a:prstGeom>
          <a:ln>
            <a:noFill/>
          </a:ln>
          <a:effectLst>
            <a:outerShdw blurRad="190500" algn="tl" rotWithShape="0">
              <a:srgbClr xmlns:mc="http://schemas.openxmlformats.org/markup-compatibility/2006" xmlns:a14="http://schemas.microsoft.com/office/drawing/2010/main" val="000000" mc:Ignorable="">
                <a:alpha val="70000"/>
              </a:srgbClr>
            </a:outerShdw>
          </a:effectLst>
        </p:spPr>
      </p:pic>
    </p:spTree>
  </p:cSld>
  <p:clrMap bg1="dk2" tx1="lt1" bg2="dk1"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ransition xmlns:p14="http://schemas.microsoft.com/office/powerpoint/2010/main">
    <p:wipe dir="r"/>
  </p:transition>
  <p:timing>
    <p:tnLst>
      <p:par>
        <p:cTn xmlns:p14="http://schemas.microsoft.com/office/powerpoint/2010/main" id="1" dur="indefinite" restart="never" nodeType="tmRoot"/>
      </p:par>
    </p:tnLst>
  </p:timing>
  <p:hf hdr="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Arial" charset="0"/>
        </a:defRPr>
      </a:lvl2pPr>
      <a:lvl3pPr algn="l" rtl="0" eaLnBrk="1" fontAlgn="base" hangingPunct="1">
        <a:spcBef>
          <a:spcPct val="0"/>
        </a:spcBef>
        <a:spcAft>
          <a:spcPct val="0"/>
        </a:spcAft>
        <a:defRPr sz="3200">
          <a:solidFill>
            <a:schemeClr val="tx2"/>
          </a:solidFill>
          <a:latin typeface="Arial" charset="0"/>
        </a:defRPr>
      </a:lvl3pPr>
      <a:lvl4pPr algn="l" rtl="0" eaLnBrk="1" fontAlgn="base" hangingPunct="1">
        <a:spcBef>
          <a:spcPct val="0"/>
        </a:spcBef>
        <a:spcAft>
          <a:spcPct val="0"/>
        </a:spcAft>
        <a:defRPr sz="3200">
          <a:solidFill>
            <a:schemeClr val="tx2"/>
          </a:solidFill>
          <a:latin typeface="Arial" charset="0"/>
        </a:defRPr>
      </a:lvl4pPr>
      <a:lvl5pPr algn="l" rtl="0" eaLnBrk="1" fontAlgn="base" hangingPunct="1">
        <a:spcBef>
          <a:spcPct val="0"/>
        </a:spcBef>
        <a:spcAft>
          <a:spcPct val="0"/>
        </a:spcAft>
        <a:defRPr sz="3200">
          <a:solidFill>
            <a:schemeClr val="tx2"/>
          </a:solidFill>
          <a:latin typeface="Arial"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chemeClr val="tx1"/>
        </a:buClr>
        <a:buSzPct val="10000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100000"/>
        <a:buChar char="•"/>
        <a:defRPr sz="2000">
          <a:solidFill>
            <a:schemeClr val="tx1"/>
          </a:solidFill>
          <a:latin typeface="+mn-lt"/>
        </a:defRPr>
      </a:lvl2pPr>
      <a:lvl3pPr marL="1143000" indent="-228600" algn="l" rtl="0" eaLnBrk="1" fontAlgn="base" hangingPunct="1">
        <a:spcBef>
          <a:spcPct val="20000"/>
        </a:spcBef>
        <a:spcAft>
          <a:spcPct val="0"/>
        </a:spcAft>
        <a:buClr>
          <a:schemeClr val="tx1"/>
        </a:buClr>
        <a:buSzPct val="100000"/>
        <a:buChar char="•"/>
        <a:defRPr sz="2000">
          <a:solidFill>
            <a:schemeClr val="tx1"/>
          </a:solidFill>
          <a:latin typeface="+mn-lt"/>
        </a:defRPr>
      </a:lvl3pPr>
      <a:lvl4pPr marL="1600200" indent="-228600" algn="l" rtl="0" eaLnBrk="1" fontAlgn="base" hangingPunct="1">
        <a:spcBef>
          <a:spcPct val="20000"/>
        </a:spcBef>
        <a:spcAft>
          <a:spcPct val="0"/>
        </a:spcAft>
        <a:buClr>
          <a:schemeClr val="tx1"/>
        </a:buClr>
        <a:buSzPct val="100000"/>
        <a:buChar char="•"/>
        <a:defRPr sz="2000">
          <a:solidFill>
            <a:schemeClr val="tx1"/>
          </a:solidFill>
          <a:latin typeface="+mn-lt"/>
        </a:defRPr>
      </a:lvl4pPr>
      <a:lvl5pPr marL="2057400" indent="-228600" algn="l" rtl="0" eaLnBrk="1" fontAlgn="base" hangingPunct="1">
        <a:spcBef>
          <a:spcPct val="20000"/>
        </a:spcBef>
        <a:spcAft>
          <a:spcPct val="0"/>
        </a:spcAft>
        <a:buClr>
          <a:schemeClr val="tx1"/>
        </a:buClr>
        <a:buSzPct val="100000"/>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SzPct val="100000"/>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SzPct val="100000"/>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SzPct val="100000"/>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microsoft.com/events/podcasts/default.aspx?pageId=x5283" TargetMode="External"/><Relationship Id="rId3" Type="http://schemas.openxmlformats.org/officeDocument/2006/relationships/hyperlink" Target="http://blogs.iis.net/msdeploy/" TargetMode="External"/><Relationship Id="rId7" Type="http://schemas.openxmlformats.org/officeDocument/2006/relationships/hyperlink" Target="http://msdn.microsoft.com/en-us/library/dd465326.asp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live.visitmix.com/MIX10/Sessions/FT14" TargetMode="External"/><Relationship Id="rId5" Type="http://schemas.openxmlformats.org/officeDocument/2006/relationships/hyperlink" Target="http://www.vishaljoshi.blogspot.com/" TargetMode="External"/><Relationship Id="rId4" Type="http://schemas.openxmlformats.org/officeDocument/2006/relationships/hyperlink" Target="http://microsoftpdc.com/Sessions/FT56"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en.wikipedia.org/wiki/Search_engine_marketing" TargetMode="External"/><Relationship Id="rId3" Type="http://schemas.openxmlformats.org/officeDocument/2006/relationships/hyperlink" Target="http://en.wikipedia.org/wiki/Web_site" TargetMode="External"/><Relationship Id="rId7" Type="http://schemas.openxmlformats.org/officeDocument/2006/relationships/hyperlink" Target="http://en.wikipedia.org/wiki/Search_engine_results_pag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en.wikipedia.org/wiki/Search_engine" TargetMode="External"/><Relationship Id="rId5" Type="http://schemas.openxmlformats.org/officeDocument/2006/relationships/hyperlink" Target="http://en.wikipedia.org/wiki/Blog" TargetMode="External"/><Relationship Id="rId4" Type="http://schemas.openxmlformats.org/officeDocument/2006/relationships/hyperlink" Target="http://en.wikipedia.org/wiki/World_Wide_Web"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microsoft.com/web"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blogs.iis.net/rawmainfeed.aspx" TargetMode="External"/><Relationship Id="rId2" Type="http://schemas.openxmlformats.org/officeDocument/2006/relationships/hyperlink" Target="http://blogs.msdn.com/carlosag" TargetMode="External"/><Relationship Id="rId1" Type="http://schemas.openxmlformats.org/officeDocument/2006/relationships/slideLayout" Target="../slideLayouts/slideLayout2.xml"/><Relationship Id="rId5" Type="http://schemas.openxmlformats.org/officeDocument/2006/relationships/hyperlink" Target="http://twitter.com/apwestgarth" TargetMode="External"/><Relationship Id="rId4" Type="http://schemas.openxmlformats.org/officeDocument/2006/relationships/hyperlink" Target="http://www.andrewwestgarth.co.uk/blo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ctrTitle"/>
          </p:nvPr>
        </p:nvSpPr>
        <p:spPr/>
        <p:txBody>
          <a:bodyPr/>
          <a:lstStyle/>
          <a:p>
            <a:r>
              <a:rPr lang="en-US" dirty="0" smtClean="0"/>
              <a:t>Search and Deploy!</a:t>
            </a:r>
            <a:endParaRPr lang="en-US" dirty="0"/>
          </a:p>
        </p:txBody>
      </p:sp>
      <p:sp>
        <p:nvSpPr>
          <p:cNvPr id="220163" name="Rectangle 3"/>
          <p:cNvSpPr>
            <a:spLocks noGrp="1" noChangeArrowheads="1"/>
          </p:cNvSpPr>
          <p:nvPr>
            <p:ph type="subTitle" idx="1"/>
          </p:nvPr>
        </p:nvSpPr>
        <p:spPr/>
        <p:txBody>
          <a:bodyPr/>
          <a:lstStyle/>
          <a:p>
            <a:r>
              <a:rPr lang="en-US" dirty="0" smtClean="0"/>
              <a:t>Andrew </a:t>
            </a:r>
            <a:r>
              <a:rPr lang="en-US" dirty="0" err="1" smtClean="0"/>
              <a:t>Westgarth</a:t>
            </a:r>
            <a:endParaRPr lang="en-US" dirty="0" smtClean="0"/>
          </a:p>
          <a:p>
            <a:r>
              <a:rPr lang="en-US" dirty="0" err="1" smtClean="0"/>
              <a:t>NxtGenUG</a:t>
            </a:r>
            <a:r>
              <a:rPr lang="en-US" dirty="0" smtClean="0"/>
              <a:t> Manchester – 21</a:t>
            </a:r>
            <a:r>
              <a:rPr lang="en-US" baseline="30000" dirty="0" smtClean="0"/>
              <a:t>st</a:t>
            </a:r>
            <a:r>
              <a:rPr lang="en-US" dirty="0" smtClean="0"/>
              <a:t> April ‘10</a:t>
            </a:r>
            <a:endParaRPr lang="en-US" dirty="0"/>
          </a:p>
        </p:txBody>
      </p:sp>
      <p:sp>
        <p:nvSpPr>
          <p:cNvPr id="2" name="Date Placeholder 1"/>
          <p:cNvSpPr>
            <a:spLocks noGrp="1"/>
          </p:cNvSpPr>
          <p:nvPr>
            <p:ph type="dt" sz="half" idx="2"/>
          </p:nvPr>
        </p:nvSpPr>
        <p:spPr/>
        <p:txBody>
          <a:bodyPr/>
          <a:lstStyle/>
          <a:p>
            <a:fld id="{FDCBE842-A96D-476C-914F-2AE035AB4ED8}" type="datetime1">
              <a:rPr lang="en-GB" smtClean="0"/>
              <a:pPr/>
              <a:t>21/04/2010</a:t>
            </a:fld>
            <a:endParaRPr lang="en-US"/>
          </a:p>
        </p:txBody>
      </p:sp>
      <p:sp>
        <p:nvSpPr>
          <p:cNvPr id="3" name="Footer Placeholder 2"/>
          <p:cNvSpPr>
            <a:spLocks noGrp="1"/>
          </p:cNvSpPr>
          <p:nvPr>
            <p:ph type="ftr" sz="quarter" idx="3"/>
          </p:nvPr>
        </p:nvSpPr>
        <p:spPr/>
        <p:txBody>
          <a:bodyPr/>
          <a:lstStyle/>
          <a:p>
            <a:r>
              <a:rPr lang="en-US" smtClean="0"/>
              <a:t>www.andrewwestgarth.co.uk/blog</a:t>
            </a:r>
            <a:endParaRPr lang="en-US"/>
          </a:p>
        </p:txBody>
      </p:sp>
      <p:sp>
        <p:nvSpPr>
          <p:cNvPr id="6" name="Slide Number Placeholder 5"/>
          <p:cNvSpPr>
            <a:spLocks noGrp="1"/>
          </p:cNvSpPr>
          <p:nvPr>
            <p:ph type="sldNum" sz="quarter" idx="4"/>
          </p:nvPr>
        </p:nvSpPr>
        <p:spPr/>
        <p:txBody>
          <a:bodyPr/>
          <a:lstStyle/>
          <a:p>
            <a:fld id="{3A1302A2-08FC-4D95-B665-A9E162D7B89D}" type="slidenum">
              <a:rPr lang="en-US" smtClean="0"/>
              <a:pPr/>
              <a:t>1</a:t>
            </a:fld>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1772816"/>
            <a:ext cx="1296144" cy="2034275"/>
          </a:xfrm>
          <a:prstGeom prst="rect">
            <a:avLst/>
          </a:prstGeom>
        </p:spPr>
      </p:pic>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9988" y="274638"/>
            <a:ext cx="6551612" cy="562074"/>
          </a:xfrm>
        </p:spPr>
        <p:txBody>
          <a:bodyPr/>
          <a:lstStyle/>
          <a:p>
            <a:r>
              <a:rPr lang="en-GB" dirty="0" smtClean="0"/>
              <a:t>Content Synchronisation</a:t>
            </a:r>
            <a:endParaRPr lang="en-GB" dirty="0"/>
          </a:p>
        </p:txBody>
      </p:sp>
      <p:sp>
        <p:nvSpPr>
          <p:cNvPr id="3" name="Content Placeholder 2"/>
          <p:cNvSpPr>
            <a:spLocks noGrp="1"/>
          </p:cNvSpPr>
          <p:nvPr>
            <p:ph idx="1"/>
          </p:nvPr>
        </p:nvSpPr>
        <p:spPr>
          <a:xfrm>
            <a:off x="2439988" y="908720"/>
            <a:ext cx="6551612" cy="5217443"/>
          </a:xfrm>
          <a:solidFill>
            <a:srgbClr xmlns:mc="http://schemas.openxmlformats.org/markup-compatibility/2006" xmlns:a14="http://schemas.microsoft.com/office/drawing/2010/main" val="000000" mc:Ignorable=""/>
          </a:solidFill>
        </p:spPr>
        <p:txBody>
          <a:bodyPr/>
          <a:lstStyle/>
          <a:p>
            <a:r>
              <a:rPr lang="en-GB" dirty="0" smtClean="0"/>
              <a:t>Synchronise data</a:t>
            </a:r>
          </a:p>
          <a:p>
            <a:pPr lvl="1"/>
            <a:r>
              <a:rPr lang="en-GB" dirty="0" smtClean="0"/>
              <a:t>Via svc</a:t>
            </a:r>
          </a:p>
          <a:p>
            <a:pPr lvl="1"/>
            <a:r>
              <a:rPr lang="en-GB" dirty="0" smtClean="0"/>
              <a:t>Via archive</a:t>
            </a:r>
            <a:endParaRPr lang="en-GB" dirty="0"/>
          </a:p>
          <a:p>
            <a:pPr marL="0" indent="0">
              <a:buNone/>
            </a:pPr>
            <a:endParaRPr lang="en-GB" dirty="0" smtClean="0"/>
          </a:p>
          <a:p>
            <a:pPr marL="0" indent="0">
              <a:buNone/>
            </a:pPr>
            <a:r>
              <a:rPr lang="en-GB" sz="2000" dirty="0" err="1" smtClean="0"/>
              <a:t>Msdeploy</a:t>
            </a:r>
            <a:r>
              <a:rPr lang="en-GB" sz="2000" dirty="0" smtClean="0"/>
              <a:t> – </a:t>
            </a:r>
            <a:r>
              <a:rPr lang="en-GB" sz="2000" dirty="0" err="1" smtClean="0"/>
              <a:t>verb:sync</a:t>
            </a:r>
            <a:r>
              <a:rPr lang="en-GB" sz="2000" dirty="0" smtClean="0"/>
              <a:t> –</a:t>
            </a:r>
            <a:r>
              <a:rPr lang="en-GB" sz="2000" dirty="0" err="1" smtClean="0"/>
              <a:t>source:appHostConfig</a:t>
            </a:r>
            <a:r>
              <a:rPr lang="en-GB" sz="2000" dirty="0" smtClean="0"/>
              <a:t>=“Default Web Site” –</a:t>
            </a:r>
            <a:r>
              <a:rPr lang="en-GB" sz="2000" dirty="0" err="1" smtClean="0"/>
              <a:t>dest:appHostConfig</a:t>
            </a:r>
            <a:r>
              <a:rPr lang="en-GB" sz="2000" dirty="0" smtClean="0"/>
              <a:t>=“Default Web Site”, </a:t>
            </a:r>
            <a:r>
              <a:rPr lang="en-GB" sz="2000" dirty="0" err="1" smtClean="0"/>
              <a:t>computerName</a:t>
            </a:r>
            <a:r>
              <a:rPr lang="en-GB" sz="2000" dirty="0" smtClean="0"/>
              <a:t>=&lt;</a:t>
            </a:r>
            <a:r>
              <a:rPr lang="en-GB" sz="2000" dirty="0" err="1" smtClean="0"/>
              <a:t>destinationServer</a:t>
            </a:r>
            <a:r>
              <a:rPr lang="en-GB" sz="2000" dirty="0" smtClean="0"/>
              <a:t>&gt; &gt;msdeploysync.log</a:t>
            </a:r>
          </a:p>
          <a:p>
            <a:pPr marL="0" indent="0">
              <a:buNone/>
            </a:pPr>
            <a:endParaRPr lang="en-GB" sz="2000" dirty="0"/>
          </a:p>
          <a:p>
            <a:pPr marL="0" indent="0">
              <a:buNone/>
            </a:pPr>
            <a:r>
              <a:rPr lang="en-GB" sz="2000" dirty="0" err="1" smtClean="0"/>
              <a:t>Msdeploy</a:t>
            </a:r>
            <a:r>
              <a:rPr lang="en-GB" sz="2000" dirty="0" smtClean="0"/>
              <a:t> –</a:t>
            </a:r>
            <a:r>
              <a:rPr lang="en-GB" sz="2000" dirty="0" err="1" smtClean="0"/>
              <a:t>verb:sync</a:t>
            </a:r>
            <a:r>
              <a:rPr lang="en-GB" sz="2000" dirty="0" smtClean="0"/>
              <a:t> –</a:t>
            </a:r>
            <a:r>
              <a:rPr lang="en-GB" sz="2000" dirty="0" err="1" smtClean="0"/>
              <a:t>source:archiveDir</a:t>
            </a:r>
            <a:r>
              <a:rPr lang="en-GB" sz="2000" dirty="0" smtClean="0"/>
              <a:t>=c:\site1archive –</a:t>
            </a:r>
            <a:r>
              <a:rPr lang="en-GB" sz="2000" dirty="0" err="1" smtClean="0"/>
              <a:t>dest:appHostConfig</a:t>
            </a:r>
            <a:r>
              <a:rPr lang="en-GB" sz="2000" dirty="0" smtClean="0"/>
              <a:t>=“Default Web Site” &gt;msdeploysync.log</a:t>
            </a:r>
          </a:p>
          <a:p>
            <a:pPr marL="0" indent="0">
              <a:buNone/>
            </a:pPr>
            <a:endParaRPr lang="en-GB" sz="2000" dirty="0"/>
          </a:p>
          <a:p>
            <a:pPr marL="0" indent="0">
              <a:buNone/>
            </a:pPr>
            <a:r>
              <a:rPr lang="en-GB" sz="2000" dirty="0" smtClean="0"/>
              <a:t>N.B. Add –</a:t>
            </a:r>
            <a:r>
              <a:rPr lang="en-GB" sz="2000" dirty="0" err="1" smtClean="0"/>
              <a:t>whatif</a:t>
            </a:r>
            <a:r>
              <a:rPr lang="en-GB" sz="2000" dirty="0" smtClean="0"/>
              <a:t> to command for testing</a:t>
            </a:r>
            <a:endParaRPr lang="en-GB" sz="2000"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10</a:t>
            </a:fld>
            <a:endParaRPr lang="en-US"/>
          </a:p>
        </p:txBody>
      </p:sp>
    </p:spTree>
    <p:extLst>
      <p:ext uri="{BB962C8B-B14F-4D97-AF65-F5344CB8AC3E}">
        <p14:creationId xmlns:p14="http://schemas.microsoft.com/office/powerpoint/2010/main" val="220217367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Visual Studio 2010</a:t>
            </a:r>
            <a:endParaRPr lang="en-GB" dirty="0"/>
          </a:p>
        </p:txBody>
      </p:sp>
      <p:sp>
        <p:nvSpPr>
          <p:cNvPr id="3" name="Content Placeholder 2"/>
          <p:cNvSpPr>
            <a:spLocks noGrp="1"/>
          </p:cNvSpPr>
          <p:nvPr>
            <p:ph idx="1"/>
          </p:nvPr>
        </p:nvSpPr>
        <p:spPr/>
        <p:txBody>
          <a:bodyPr/>
          <a:lstStyle/>
          <a:p>
            <a:r>
              <a:rPr lang="en-GB" dirty="0" smtClean="0"/>
              <a:t>Web Packaging Built In</a:t>
            </a:r>
          </a:p>
          <a:p>
            <a:r>
              <a:rPr lang="en-GB" dirty="0" smtClean="0"/>
              <a:t>One Click Publishing</a:t>
            </a:r>
          </a:p>
          <a:p>
            <a:r>
              <a:rPr lang="en-GB" dirty="0" smtClean="0"/>
              <a:t>Database Packaging</a:t>
            </a:r>
          </a:p>
          <a:p>
            <a:pPr lvl="1"/>
            <a:r>
              <a:rPr lang="en-GB" dirty="0" err="1" smtClean="0"/>
              <a:t>DataDude</a:t>
            </a:r>
            <a:r>
              <a:rPr lang="en-GB" dirty="0" smtClean="0"/>
              <a:t> Scripts anyone?</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11</a:t>
            </a:fld>
            <a:endParaRPr lang="en-US"/>
          </a:p>
        </p:txBody>
      </p:sp>
    </p:spTree>
    <p:extLst>
      <p:ext uri="{BB962C8B-B14F-4D97-AF65-F5344CB8AC3E}">
        <p14:creationId xmlns:p14="http://schemas.microsoft.com/office/powerpoint/2010/main" val="32445163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XML Document Transformations</a:t>
            </a:r>
            <a:endParaRPr lang="en-GB" dirty="0"/>
          </a:p>
        </p:txBody>
      </p:sp>
      <p:sp>
        <p:nvSpPr>
          <p:cNvPr id="3" name="Content Placeholder 2"/>
          <p:cNvSpPr>
            <a:spLocks noGrp="1"/>
          </p:cNvSpPr>
          <p:nvPr>
            <p:ph idx="1"/>
          </p:nvPr>
        </p:nvSpPr>
        <p:spPr/>
        <p:txBody>
          <a:bodyPr/>
          <a:lstStyle/>
          <a:p>
            <a:r>
              <a:rPr lang="en-GB" dirty="0" smtClean="0"/>
              <a:t>Not XSLT – too verbose</a:t>
            </a:r>
          </a:p>
          <a:p>
            <a:r>
              <a:rPr lang="en-GB" dirty="0" smtClean="0"/>
              <a:t>Enables multiple </a:t>
            </a:r>
            <a:r>
              <a:rPr lang="en-GB" dirty="0" err="1" smtClean="0"/>
              <a:t>config</a:t>
            </a:r>
            <a:r>
              <a:rPr lang="en-GB" dirty="0" smtClean="0"/>
              <a:t> files for different environments</a:t>
            </a:r>
            <a:endParaRPr lang="en-GB" dirty="0"/>
          </a:p>
          <a:p>
            <a:r>
              <a:rPr lang="en-GB" dirty="0" smtClean="0"/>
              <a:t>One </a:t>
            </a:r>
            <a:r>
              <a:rPr lang="en-GB" dirty="0" err="1" smtClean="0"/>
              <a:t>Web.Config</a:t>
            </a:r>
            <a:r>
              <a:rPr lang="en-GB" dirty="0" smtClean="0"/>
              <a:t> but multiple transformations!!</a:t>
            </a:r>
          </a:p>
          <a:p>
            <a:r>
              <a:rPr lang="en-GB" dirty="0" smtClean="0"/>
              <a:t>Main elements –</a:t>
            </a:r>
          </a:p>
          <a:p>
            <a:pPr lvl="1"/>
            <a:r>
              <a:rPr lang="en-GB" dirty="0" err="1"/>
              <a:t>x</a:t>
            </a:r>
            <a:r>
              <a:rPr lang="en-GB" dirty="0" err="1" smtClean="0"/>
              <a:t>dt:Locator</a:t>
            </a:r>
            <a:r>
              <a:rPr lang="en-GB" dirty="0" smtClean="0"/>
              <a:t> – Where</a:t>
            </a:r>
          </a:p>
          <a:p>
            <a:pPr lvl="1"/>
            <a:r>
              <a:rPr lang="en-GB" dirty="0" err="1"/>
              <a:t>x</a:t>
            </a:r>
            <a:r>
              <a:rPr lang="en-GB" dirty="0" err="1" smtClean="0"/>
              <a:t>dt:Tansform</a:t>
            </a:r>
            <a:r>
              <a:rPr lang="en-GB" dirty="0" smtClean="0"/>
              <a:t> – Do what</a:t>
            </a:r>
          </a:p>
          <a:p>
            <a:pPr marL="457200" lvl="1" indent="0">
              <a:buNone/>
            </a:pPr>
            <a:endParaRPr lang="en-GB" dirty="0" smtClean="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12</a:t>
            </a:fld>
            <a:endParaRPr lang="en-US"/>
          </a:p>
        </p:txBody>
      </p:sp>
    </p:spTree>
    <p:extLst>
      <p:ext uri="{BB962C8B-B14F-4D97-AF65-F5344CB8AC3E}">
        <p14:creationId xmlns:p14="http://schemas.microsoft.com/office/powerpoint/2010/main" val="11130420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MS Deploy Resources</a:t>
            </a:r>
            <a:endParaRPr lang="en-GB" dirty="0"/>
          </a:p>
        </p:txBody>
      </p:sp>
      <p:sp>
        <p:nvSpPr>
          <p:cNvPr id="3" name="Content Placeholder 2"/>
          <p:cNvSpPr>
            <a:spLocks noGrp="1"/>
          </p:cNvSpPr>
          <p:nvPr>
            <p:ph idx="1"/>
          </p:nvPr>
        </p:nvSpPr>
        <p:spPr/>
        <p:txBody>
          <a:bodyPr/>
          <a:lstStyle/>
          <a:p>
            <a:r>
              <a:rPr lang="en-GB" sz="2000" dirty="0" smtClean="0"/>
              <a:t>Web Deployment Team Blog - </a:t>
            </a:r>
            <a:r>
              <a:rPr lang="en-GB" sz="2000" dirty="0">
                <a:hlinkClick r:id="rId3"/>
              </a:rPr>
              <a:t>http://blogs.iis.net/msdeploy/</a:t>
            </a:r>
            <a:r>
              <a:rPr lang="en-GB" sz="2000" dirty="0"/>
              <a:t> </a:t>
            </a:r>
            <a:endParaRPr lang="en-GB" sz="2000" dirty="0" smtClean="0"/>
          </a:p>
          <a:p>
            <a:r>
              <a:rPr lang="en-GB" sz="2000" dirty="0" smtClean="0"/>
              <a:t>Vishal R Joshi at PDC – </a:t>
            </a:r>
            <a:r>
              <a:rPr lang="en-GB" sz="2000" dirty="0">
                <a:hlinkClick r:id="rId4"/>
              </a:rPr>
              <a:t>http://</a:t>
            </a:r>
            <a:r>
              <a:rPr lang="en-GB" sz="2000" dirty="0" smtClean="0">
                <a:hlinkClick r:id="rId4"/>
              </a:rPr>
              <a:t>microsoftpdc.com/Sessions/FT56</a:t>
            </a:r>
            <a:r>
              <a:rPr lang="en-GB" sz="2000" dirty="0" smtClean="0"/>
              <a:t> </a:t>
            </a:r>
          </a:p>
          <a:p>
            <a:r>
              <a:rPr lang="en-GB" sz="2000" dirty="0"/>
              <a:t>Vishal’s Blog - </a:t>
            </a:r>
            <a:r>
              <a:rPr lang="en-GB" sz="2000" dirty="0">
                <a:hlinkClick r:id="rId5"/>
              </a:rPr>
              <a:t>http://www.vishaljoshi.blogspot.com</a:t>
            </a:r>
            <a:r>
              <a:rPr lang="en-GB" sz="2000" dirty="0" smtClean="0">
                <a:hlinkClick r:id="rId5"/>
              </a:rPr>
              <a:t>/</a:t>
            </a:r>
            <a:r>
              <a:rPr lang="en-GB" sz="2000" dirty="0" smtClean="0"/>
              <a:t> </a:t>
            </a:r>
          </a:p>
          <a:p>
            <a:r>
              <a:rPr lang="en-GB" sz="2000" dirty="0" smtClean="0"/>
              <a:t>Scott </a:t>
            </a:r>
            <a:r>
              <a:rPr lang="en-GB" sz="2000" dirty="0" err="1" smtClean="0"/>
              <a:t>Hanselmann</a:t>
            </a:r>
            <a:r>
              <a:rPr lang="en-GB" sz="2000" dirty="0" smtClean="0"/>
              <a:t> at Mix10 </a:t>
            </a:r>
            <a:r>
              <a:rPr lang="en-GB" sz="2000" dirty="0"/>
              <a:t>– </a:t>
            </a:r>
            <a:r>
              <a:rPr lang="en-GB" sz="2000" dirty="0">
                <a:hlinkClick r:id="rId6"/>
              </a:rPr>
              <a:t>http://</a:t>
            </a:r>
            <a:r>
              <a:rPr lang="en-GB" sz="2000" dirty="0" smtClean="0">
                <a:hlinkClick r:id="rId6"/>
              </a:rPr>
              <a:t>live.visitmix.com/MIX10/Sessions/FT14</a:t>
            </a:r>
            <a:endParaRPr lang="en-GB" sz="2000" dirty="0" smtClean="0"/>
          </a:p>
          <a:p>
            <a:r>
              <a:rPr lang="en-GB" sz="2000" dirty="0"/>
              <a:t>MSDN Guide to XDT -- </a:t>
            </a:r>
            <a:r>
              <a:rPr lang="en-GB" sz="2000" dirty="0">
                <a:hlinkClick r:id="rId7"/>
              </a:rPr>
              <a:t>http://</a:t>
            </a:r>
            <a:r>
              <a:rPr lang="en-GB" sz="2000" dirty="0" smtClean="0">
                <a:hlinkClick r:id="rId7"/>
              </a:rPr>
              <a:t>msdn.microsoft.com/en-us/library/dd465326.aspx</a:t>
            </a:r>
            <a:r>
              <a:rPr lang="en-GB" sz="2000" dirty="0" smtClean="0"/>
              <a:t> </a:t>
            </a:r>
          </a:p>
          <a:p>
            <a:r>
              <a:rPr lang="en-GB" sz="2000" dirty="0" smtClean="0"/>
              <a:t>MS Podcast on </a:t>
            </a:r>
            <a:r>
              <a:rPr lang="en-GB" sz="2000" dirty="0"/>
              <a:t>Web Deploy - </a:t>
            </a:r>
            <a:r>
              <a:rPr lang="en-GB" sz="2000" dirty="0">
                <a:hlinkClick r:id="rId8"/>
              </a:rPr>
              <a:t>http://</a:t>
            </a:r>
            <a:r>
              <a:rPr lang="en-GB" sz="2000" dirty="0" smtClean="0">
                <a:hlinkClick r:id="rId8"/>
              </a:rPr>
              <a:t>www.microsoft.com/events/podcasts/default.aspx?pageId=x5283</a:t>
            </a:r>
            <a:r>
              <a:rPr lang="en-GB" sz="2000" dirty="0" smtClean="0"/>
              <a:t> </a:t>
            </a:r>
            <a:endParaRPr lang="en-GB" sz="2000" dirty="0" smtClean="0"/>
          </a:p>
          <a:p>
            <a:endParaRPr lang="en-GB" dirty="0"/>
          </a:p>
          <a:p>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13</a:t>
            </a:fld>
            <a:endParaRPr lang="en-US"/>
          </a:p>
        </p:txBody>
      </p:sp>
    </p:spTree>
    <p:extLst>
      <p:ext uri="{BB962C8B-B14F-4D97-AF65-F5344CB8AC3E}">
        <p14:creationId xmlns:p14="http://schemas.microsoft.com/office/powerpoint/2010/main" val="307983477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Search…..</a:t>
            </a:r>
            <a:endParaRPr lang="en-GB" dirty="0"/>
          </a:p>
        </p:txBody>
      </p:sp>
      <p:sp>
        <p:nvSpPr>
          <p:cNvPr id="3" name="Content Placeholder 2"/>
          <p:cNvSpPr>
            <a:spLocks noGrp="1"/>
          </p:cNvSpPr>
          <p:nvPr>
            <p:ph idx="1"/>
          </p:nvPr>
        </p:nvSpPr>
        <p:spPr/>
        <p:txBody>
          <a:bodyPr/>
          <a:lstStyle/>
          <a:p>
            <a:r>
              <a:rPr lang="en-GB" dirty="0" smtClean="0"/>
              <a:t>IIS SEO Toolkit</a:t>
            </a:r>
          </a:p>
          <a:p>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14</a:t>
            </a:fld>
            <a:endParaRPr lang="en-US"/>
          </a:p>
        </p:txBody>
      </p:sp>
    </p:spTree>
    <p:extLst>
      <p:ext uri="{BB962C8B-B14F-4D97-AF65-F5344CB8AC3E}">
        <p14:creationId xmlns:p14="http://schemas.microsoft.com/office/powerpoint/2010/main" val="211777357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Search……..</a:t>
            </a:r>
            <a:endParaRPr lang="en-GB" dirty="0"/>
          </a:p>
        </p:txBody>
      </p:sp>
      <p:sp>
        <p:nvSpPr>
          <p:cNvPr id="3" name="Content Placeholder 2"/>
          <p:cNvSpPr>
            <a:spLocks noGrp="1"/>
          </p:cNvSpPr>
          <p:nvPr>
            <p:ph idx="1"/>
          </p:nvPr>
        </p:nvSpPr>
        <p:spPr/>
        <p:txBody>
          <a:bodyPr/>
          <a:lstStyle/>
          <a:p>
            <a:r>
              <a:rPr lang="en-GB" dirty="0" smtClean="0"/>
              <a:t>How do search engines work?</a:t>
            </a:r>
          </a:p>
          <a:p>
            <a:r>
              <a:rPr lang="en-GB" dirty="0" smtClean="0"/>
              <a:t>What impacts optimisation?</a:t>
            </a:r>
          </a:p>
          <a:p>
            <a:r>
              <a:rPr lang="en-GB" dirty="0" smtClean="0"/>
              <a:t>Best Practices</a:t>
            </a:r>
          </a:p>
          <a:p>
            <a:r>
              <a:rPr lang="en-GB" dirty="0" smtClean="0"/>
              <a:t>IIS SEO Toolkit</a:t>
            </a:r>
          </a:p>
          <a:p>
            <a:pPr lvl="1"/>
            <a:r>
              <a:rPr lang="en-GB" dirty="0" smtClean="0"/>
              <a:t>Site Analysis</a:t>
            </a:r>
          </a:p>
          <a:p>
            <a:pPr lvl="2"/>
            <a:r>
              <a:rPr lang="en-GB" dirty="0" smtClean="0"/>
              <a:t>Features</a:t>
            </a:r>
          </a:p>
          <a:p>
            <a:pPr lvl="1"/>
            <a:r>
              <a:rPr lang="en-GB" dirty="0" smtClean="0"/>
              <a:t>Robots</a:t>
            </a:r>
          </a:p>
          <a:p>
            <a:pPr lvl="1"/>
            <a:r>
              <a:rPr lang="en-GB" dirty="0" smtClean="0"/>
              <a:t>Sitemap and Sitemap Editor</a:t>
            </a:r>
          </a:p>
          <a:p>
            <a:pPr lvl="1"/>
            <a:r>
              <a:rPr lang="en-GB" dirty="0" smtClean="0"/>
              <a:t>Extensibility</a:t>
            </a:r>
          </a:p>
          <a:p>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15</a:t>
            </a:fld>
            <a:endParaRPr lang="en-US"/>
          </a:p>
        </p:txBody>
      </p:sp>
    </p:spTree>
    <p:extLst>
      <p:ext uri="{BB962C8B-B14F-4D97-AF65-F5344CB8AC3E}">
        <p14:creationId xmlns:p14="http://schemas.microsoft.com/office/powerpoint/2010/main" val="182439418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Search Engine Optimisation</a:t>
            </a:r>
            <a:endParaRPr lang="en-GB" dirty="0"/>
          </a:p>
        </p:txBody>
      </p:sp>
      <p:sp>
        <p:nvSpPr>
          <p:cNvPr id="3" name="Content Placeholder 2"/>
          <p:cNvSpPr>
            <a:spLocks noGrp="1"/>
          </p:cNvSpPr>
          <p:nvPr>
            <p:ph idx="1"/>
          </p:nvPr>
        </p:nvSpPr>
        <p:spPr/>
        <p:txBody>
          <a:bodyPr/>
          <a:lstStyle/>
          <a:p>
            <a:r>
              <a:rPr lang="en-GB" dirty="0"/>
              <a:t>is the process of improving the volume or quality of traffic to a </a:t>
            </a:r>
            <a:r>
              <a:rPr lang="en-GB" dirty="0">
                <a:hlinkClick r:id="rId3" action="ppaction://hlinkfile" tooltip="Web site"/>
              </a:rPr>
              <a:t>web site</a:t>
            </a:r>
            <a:r>
              <a:rPr lang="en-GB" dirty="0"/>
              <a:t> or a </a:t>
            </a:r>
            <a:r>
              <a:rPr lang="en-GB" dirty="0">
                <a:hlinkClick r:id="rId4" action="ppaction://hlinkfile" tooltip="World Wide Web"/>
              </a:rPr>
              <a:t>web</a:t>
            </a:r>
            <a:r>
              <a:rPr lang="en-GB" dirty="0"/>
              <a:t> page (such as a </a:t>
            </a:r>
            <a:r>
              <a:rPr lang="en-GB" dirty="0">
                <a:hlinkClick r:id="rId5" action="ppaction://hlinkfile" tooltip="Blog"/>
              </a:rPr>
              <a:t>blog</a:t>
            </a:r>
            <a:r>
              <a:rPr lang="en-GB" dirty="0"/>
              <a:t>) from </a:t>
            </a:r>
            <a:r>
              <a:rPr lang="en-GB" dirty="0">
                <a:hlinkClick r:id="rId6" action="ppaction://hlinkfile" tooltip="Search engine"/>
              </a:rPr>
              <a:t>search engines</a:t>
            </a:r>
            <a:r>
              <a:rPr lang="en-GB" dirty="0"/>
              <a:t> via "natural" or un-paid ("organic" or "algorithmic") </a:t>
            </a:r>
            <a:r>
              <a:rPr lang="en-GB" dirty="0">
                <a:hlinkClick r:id="rId7" action="ppaction://hlinkfile" tooltip="Search engine results page"/>
              </a:rPr>
              <a:t>search results</a:t>
            </a:r>
            <a:r>
              <a:rPr lang="en-GB" dirty="0"/>
              <a:t> as opposed to other forms of </a:t>
            </a:r>
            <a:r>
              <a:rPr lang="en-GB" dirty="0">
                <a:hlinkClick r:id="rId8" action="ppaction://hlinkfile" tooltip="Search engine marketing"/>
              </a:rPr>
              <a:t>search engine marketing</a:t>
            </a:r>
            <a:r>
              <a:rPr lang="en-GB" dirty="0"/>
              <a:t> (SEM) which may deal with paid inclusion</a:t>
            </a:r>
            <a:r>
              <a:rPr lang="en-GB" dirty="0" smtClean="0"/>
              <a:t>. (Wikipedia)</a:t>
            </a:r>
          </a:p>
          <a:p>
            <a:pPr marL="0" indent="0">
              <a:buNone/>
            </a:pPr>
            <a:endParaRPr lang="en-GB" dirty="0" smtClean="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16</a:t>
            </a:fld>
            <a:endParaRPr lang="en-US"/>
          </a:p>
        </p:txBody>
      </p:sp>
    </p:spTree>
    <p:extLst>
      <p:ext uri="{BB962C8B-B14F-4D97-AF65-F5344CB8AC3E}">
        <p14:creationId xmlns:p14="http://schemas.microsoft.com/office/powerpoint/2010/main" val="140715327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Search Engine Mechanics</a:t>
            </a:r>
            <a:endParaRPr lang="en-GB" dirty="0"/>
          </a:p>
        </p:txBody>
      </p:sp>
      <p:sp>
        <p:nvSpPr>
          <p:cNvPr id="3" name="Content Placeholder 2"/>
          <p:cNvSpPr>
            <a:spLocks noGrp="1"/>
          </p:cNvSpPr>
          <p:nvPr>
            <p:ph idx="1"/>
          </p:nvPr>
        </p:nvSpPr>
        <p:spPr/>
        <p:txBody>
          <a:bodyPr/>
          <a:lstStyle/>
          <a:p>
            <a:r>
              <a:rPr lang="en-GB" dirty="0" smtClean="0"/>
              <a:t>Discover Reference to your Site</a:t>
            </a:r>
          </a:p>
          <a:p>
            <a:r>
              <a:rPr lang="en-GB" dirty="0" smtClean="0"/>
              <a:t>Requests Robots file</a:t>
            </a:r>
          </a:p>
          <a:p>
            <a:r>
              <a:rPr lang="en-GB" dirty="0" smtClean="0"/>
              <a:t>Processes </a:t>
            </a:r>
            <a:r>
              <a:rPr lang="en-GB" dirty="0" err="1" smtClean="0"/>
              <a:t>Url</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17</a:t>
            </a:fld>
            <a:endParaRPr lang="en-US"/>
          </a:p>
        </p:txBody>
      </p:sp>
    </p:spTree>
    <p:extLst>
      <p:ext uri="{BB962C8B-B14F-4D97-AF65-F5344CB8AC3E}">
        <p14:creationId xmlns:p14="http://schemas.microsoft.com/office/powerpoint/2010/main" val="129000042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Impact SEO</a:t>
            </a:r>
            <a:endParaRPr lang="en-GB" dirty="0"/>
          </a:p>
        </p:txBody>
      </p:sp>
      <p:sp>
        <p:nvSpPr>
          <p:cNvPr id="3" name="Content Placeholder 2"/>
          <p:cNvSpPr>
            <a:spLocks noGrp="1"/>
          </p:cNvSpPr>
          <p:nvPr>
            <p:ph idx="1"/>
          </p:nvPr>
        </p:nvSpPr>
        <p:spPr/>
        <p:txBody>
          <a:bodyPr/>
          <a:lstStyle/>
          <a:p>
            <a:r>
              <a:rPr lang="en-GB" dirty="0" smtClean="0"/>
              <a:t>Content</a:t>
            </a:r>
          </a:p>
          <a:p>
            <a:r>
              <a:rPr lang="en-GB" dirty="0" smtClean="0"/>
              <a:t>Content Relevance</a:t>
            </a:r>
          </a:p>
          <a:p>
            <a:r>
              <a:rPr lang="en-GB" dirty="0" smtClean="0"/>
              <a:t>Links</a:t>
            </a:r>
          </a:p>
          <a:p>
            <a:r>
              <a:rPr lang="en-GB" smtClean="0"/>
              <a:t>Navigation/Organisation</a:t>
            </a:r>
            <a:endParaRPr lang="en-GB"/>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18</a:t>
            </a:fld>
            <a:endParaRPr lang="en-US"/>
          </a:p>
        </p:txBody>
      </p:sp>
    </p:spTree>
    <p:extLst>
      <p:ext uri="{BB962C8B-B14F-4D97-AF65-F5344CB8AC3E}">
        <p14:creationId xmlns:p14="http://schemas.microsoft.com/office/powerpoint/2010/main" val="3344354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Best Practices</a:t>
            </a:r>
            <a:endParaRPr lang="en-GB" dirty="0"/>
          </a:p>
        </p:txBody>
      </p:sp>
      <p:sp>
        <p:nvSpPr>
          <p:cNvPr id="3" name="Content Placeholder 2"/>
          <p:cNvSpPr>
            <a:spLocks noGrp="1"/>
          </p:cNvSpPr>
          <p:nvPr>
            <p:ph idx="1"/>
          </p:nvPr>
        </p:nvSpPr>
        <p:spPr/>
        <p:txBody>
          <a:bodyPr/>
          <a:lstStyle/>
          <a:p>
            <a:r>
              <a:rPr lang="en-GB" dirty="0" smtClean="0"/>
              <a:t>Maximise the time spent by the crawlers on your site</a:t>
            </a:r>
          </a:p>
          <a:p>
            <a:r>
              <a:rPr lang="en-GB" dirty="0" smtClean="0"/>
              <a:t>Provide as much information as possible using Text</a:t>
            </a:r>
          </a:p>
          <a:p>
            <a:r>
              <a:rPr lang="en-GB" dirty="0" smtClean="0"/>
              <a:t>Optimal &amp; Simple Navigation</a:t>
            </a:r>
          </a:p>
          <a:p>
            <a:pPr marL="0" indent="0">
              <a:buNone/>
            </a:pP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19</a:t>
            </a:fld>
            <a:endParaRPr lang="en-US"/>
          </a:p>
        </p:txBody>
      </p:sp>
    </p:spTree>
    <p:extLst>
      <p:ext uri="{BB962C8B-B14F-4D97-AF65-F5344CB8AC3E}">
        <p14:creationId xmlns:p14="http://schemas.microsoft.com/office/powerpoint/2010/main" val="46250007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dirty="0" smtClean="0"/>
              <a:t>Who am I??</a:t>
            </a:r>
            <a:endParaRPr lang="en-US" dirty="0"/>
          </a:p>
        </p:txBody>
      </p:sp>
      <p:sp>
        <p:nvSpPr>
          <p:cNvPr id="221187" name="Rectangle 3"/>
          <p:cNvSpPr>
            <a:spLocks noGrp="1" noChangeArrowheads="1"/>
          </p:cNvSpPr>
          <p:nvPr>
            <p:ph type="body" idx="1"/>
          </p:nvPr>
        </p:nvSpPr>
        <p:spPr/>
        <p:txBody>
          <a:bodyPr/>
          <a:lstStyle/>
          <a:p>
            <a:pPr lvl="1"/>
            <a:r>
              <a:rPr lang="en-US" dirty="0" err="1" smtClean="0"/>
              <a:t>ASP.Net</a:t>
            </a:r>
            <a:r>
              <a:rPr lang="en-US" dirty="0" smtClean="0"/>
              <a:t> Code Monkey</a:t>
            </a:r>
          </a:p>
          <a:p>
            <a:pPr lvl="1"/>
            <a:r>
              <a:rPr lang="en-US" dirty="0" smtClean="0"/>
              <a:t>Co-Founder of North East Bytes (</a:t>
            </a:r>
            <a:r>
              <a:rPr lang="en-US" dirty="0" err="1" smtClean="0"/>
              <a:t>NEBytes</a:t>
            </a:r>
            <a:r>
              <a:rPr lang="en-US" dirty="0" smtClean="0"/>
              <a:t>)</a:t>
            </a:r>
          </a:p>
          <a:p>
            <a:pPr lvl="2"/>
            <a:r>
              <a:rPr lang="en-US" dirty="0" smtClean="0"/>
              <a:t>User group for IT Pros and </a:t>
            </a:r>
            <a:r>
              <a:rPr lang="en-US" dirty="0" err="1" smtClean="0"/>
              <a:t>Devs</a:t>
            </a:r>
            <a:r>
              <a:rPr lang="en-US" dirty="0" smtClean="0"/>
              <a:t> in NE</a:t>
            </a:r>
          </a:p>
          <a:p>
            <a:pPr lvl="1"/>
            <a:r>
              <a:rPr lang="en-US" dirty="0" smtClean="0"/>
              <a:t>Live in Sunderland</a:t>
            </a:r>
          </a:p>
          <a:p>
            <a:pPr lvl="1"/>
            <a:r>
              <a:rPr lang="en-US" dirty="0" smtClean="0"/>
              <a:t>Massive Sunderland A.F.C. Supporter</a:t>
            </a:r>
          </a:p>
          <a:p>
            <a:pPr lvl="1"/>
            <a:r>
              <a:rPr lang="en-US" dirty="0" smtClean="0"/>
              <a:t>Very Interested in Wartime exploits of 617 Squadron – the Dam Busters</a:t>
            </a:r>
          </a:p>
          <a:p>
            <a:pPr lvl="1"/>
            <a:r>
              <a:rPr lang="en-US" dirty="0" smtClean="0"/>
              <a:t>Microsoft Most Valuable Professional for Internet Information Services (IIS)</a:t>
            </a:r>
            <a:endParaRPr lang="en-US" dirty="0"/>
          </a:p>
        </p:txBody>
      </p:sp>
      <p:sp>
        <p:nvSpPr>
          <p:cNvPr id="2" name="Date Placeholder 1"/>
          <p:cNvSpPr>
            <a:spLocks noGrp="1"/>
          </p:cNvSpPr>
          <p:nvPr>
            <p:ph type="dt" sz="half" idx="10"/>
          </p:nvPr>
        </p:nvSpPr>
        <p:spPr/>
        <p:txBody>
          <a:bodyPr/>
          <a:lstStyle/>
          <a:p>
            <a:fld id="{5FCB8962-7CEA-4300-A22E-6CAA2FECC12C}" type="datetime1">
              <a:rPr lang="en-GB" smtClean="0"/>
              <a:pPr/>
              <a:t>21/04/2010</a:t>
            </a:fld>
            <a:endParaRPr lang="en-US"/>
          </a:p>
        </p:txBody>
      </p:sp>
      <p:sp>
        <p:nvSpPr>
          <p:cNvPr id="3" name="Footer Placeholder 2"/>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1772816"/>
            <a:ext cx="1296144" cy="2034275"/>
          </a:xfrm>
          <a:prstGeom prst="rect">
            <a:avLst/>
          </a:prstGeom>
        </p:spPr>
      </p:pic>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Straightforward?</a:t>
            </a:r>
            <a:endParaRPr lang="en-GB" dirty="0"/>
          </a:p>
        </p:txBody>
      </p:sp>
      <p:sp>
        <p:nvSpPr>
          <p:cNvPr id="3" name="Content Placeholder 2"/>
          <p:cNvSpPr>
            <a:spLocks noGrp="1"/>
          </p:cNvSpPr>
          <p:nvPr>
            <p:ph idx="1"/>
          </p:nvPr>
        </p:nvSpPr>
        <p:spPr/>
        <p:txBody>
          <a:bodyPr/>
          <a:lstStyle/>
          <a:p>
            <a:pPr marL="0" indent="0">
              <a:buNone/>
            </a:pPr>
            <a:r>
              <a:rPr lang="en-GB" dirty="0" smtClean="0"/>
              <a:t>Site’s can grow to a huge size so how do you track everything?</a:t>
            </a:r>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20</a:t>
            </a:fld>
            <a:endParaRPr lang="en-US"/>
          </a:p>
        </p:txBody>
      </p:sp>
    </p:spTree>
    <p:extLst>
      <p:ext uri="{BB962C8B-B14F-4D97-AF65-F5344CB8AC3E}">
        <p14:creationId xmlns:p14="http://schemas.microsoft.com/office/powerpoint/2010/main" val="22403413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IIS SEO Toolkit</a:t>
            </a:r>
            <a:endParaRPr lang="en-GB" dirty="0"/>
          </a:p>
        </p:txBody>
      </p:sp>
      <p:sp>
        <p:nvSpPr>
          <p:cNvPr id="3" name="Content Placeholder 2"/>
          <p:cNvSpPr>
            <a:spLocks noGrp="1"/>
          </p:cNvSpPr>
          <p:nvPr>
            <p:ph idx="1"/>
          </p:nvPr>
        </p:nvSpPr>
        <p:spPr/>
        <p:txBody>
          <a:bodyPr/>
          <a:lstStyle/>
          <a:p>
            <a:r>
              <a:rPr lang="en-GB" dirty="0" smtClean="0"/>
              <a:t>Analyses your site and helps to fix common SEO Problems</a:t>
            </a:r>
          </a:p>
          <a:p>
            <a:r>
              <a:rPr lang="en-GB" dirty="0" smtClean="0"/>
              <a:t>Looks at your site from the perspective of a Search Engine</a:t>
            </a:r>
          </a:p>
          <a:p>
            <a:r>
              <a:rPr lang="en-GB" dirty="0" smtClean="0"/>
              <a:t>Run at each stage of development, staging, production</a:t>
            </a:r>
          </a:p>
          <a:p>
            <a:r>
              <a:rPr lang="en-GB" dirty="0" smtClean="0"/>
              <a:t>Three Main Features</a:t>
            </a:r>
          </a:p>
          <a:p>
            <a:pPr lvl="1"/>
            <a:r>
              <a:rPr lang="en-GB" dirty="0" smtClean="0"/>
              <a:t>Site Analysis</a:t>
            </a:r>
          </a:p>
          <a:p>
            <a:pPr lvl="1"/>
            <a:r>
              <a:rPr lang="en-GB" dirty="0" smtClean="0"/>
              <a:t>Robots Editor</a:t>
            </a:r>
          </a:p>
          <a:p>
            <a:pPr lvl="1"/>
            <a:r>
              <a:rPr lang="en-GB" dirty="0" smtClean="0"/>
              <a:t>Sitemap and Sitemap Index Editor</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21</a:t>
            </a:fld>
            <a:endParaRPr lang="en-US"/>
          </a:p>
        </p:txBody>
      </p:sp>
    </p:spTree>
    <p:extLst>
      <p:ext uri="{BB962C8B-B14F-4D97-AF65-F5344CB8AC3E}">
        <p14:creationId xmlns:p14="http://schemas.microsoft.com/office/powerpoint/2010/main" val="131029341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Features</a:t>
            </a:r>
            <a:endParaRPr lang="en-GB" dirty="0"/>
          </a:p>
        </p:txBody>
      </p:sp>
      <p:sp>
        <p:nvSpPr>
          <p:cNvPr id="3" name="Content Placeholder 2"/>
          <p:cNvSpPr>
            <a:spLocks noGrp="1"/>
          </p:cNvSpPr>
          <p:nvPr>
            <p:ph idx="1"/>
          </p:nvPr>
        </p:nvSpPr>
        <p:spPr/>
        <p:txBody>
          <a:bodyPr/>
          <a:lstStyle/>
          <a:p>
            <a:r>
              <a:rPr lang="en-GB" dirty="0" smtClean="0"/>
              <a:t>Integrated with IIS7/7.5</a:t>
            </a:r>
          </a:p>
          <a:p>
            <a:r>
              <a:rPr lang="en-GB" dirty="0" smtClean="0"/>
              <a:t>Analyse local and remote sites</a:t>
            </a:r>
          </a:p>
          <a:p>
            <a:r>
              <a:rPr lang="en-GB" dirty="0" smtClean="0"/>
              <a:t>Over 45 best-practices included</a:t>
            </a:r>
          </a:p>
          <a:p>
            <a:r>
              <a:rPr lang="en-GB" dirty="0" smtClean="0"/>
              <a:t>Powerful Query Engine</a:t>
            </a:r>
          </a:p>
          <a:p>
            <a:r>
              <a:rPr lang="en-GB" dirty="0" smtClean="0"/>
              <a:t>Extensible</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22</a:t>
            </a:fld>
            <a:endParaRPr lang="en-US"/>
          </a:p>
        </p:txBody>
      </p:sp>
    </p:spTree>
    <p:extLst>
      <p:ext uri="{BB962C8B-B14F-4D97-AF65-F5344CB8AC3E}">
        <p14:creationId xmlns:p14="http://schemas.microsoft.com/office/powerpoint/2010/main" val="3564853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noGrp="1"/>
          </p:cNvGraphicFramePr>
          <p:nvPr>
            <p:ph idx="1"/>
            <p:extLst>
              <p:ext uri="{D42A27DB-BD31-4B8C-83A1-F6EECF244321}">
                <p14:modId xmlns:p14="http://schemas.microsoft.com/office/powerpoint/2010/main" val="1311112515"/>
              </p:ext>
            </p:extLst>
          </p:nvPr>
        </p:nvGraphicFramePr>
        <p:xfrm>
          <a:off x="2051720" y="887456"/>
          <a:ext cx="6647296" cy="5298234"/>
        </p:xfrm>
        <a:graphic>
          <a:graphicData uri="http://schemas.openxmlformats.org/drawingml/2006/table">
            <a:tbl>
              <a:tblPr bandRow="1">
                <a:tableStyleId>{D03447BB-5D67-496B-8E87-E561075AD55C}</a:tableStyleId>
              </a:tblPr>
              <a:tblGrid>
                <a:gridCol w="3323648"/>
                <a:gridCol w="3323648"/>
              </a:tblGrid>
              <a:tr h="229935">
                <a:tc>
                  <a:txBody>
                    <a:bodyPr/>
                    <a:lstStyle/>
                    <a:p>
                      <a:r>
                        <a:rPr lang="en-US" sz="1000" b="0" dirty="0" smtClean="0">
                          <a:solidFill>
                            <a:schemeClr val="tx1">
                              <a:lumMod val="10000"/>
                            </a:schemeClr>
                          </a:solidFill>
                          <a:effectLst/>
                        </a:rPr>
                        <a:t>Title</a:t>
                      </a:r>
                      <a:r>
                        <a:rPr lang="en-US" sz="1000" b="0" baseline="0" dirty="0" smtClean="0">
                          <a:solidFill>
                            <a:schemeClr val="tx1">
                              <a:lumMod val="10000"/>
                            </a:schemeClr>
                          </a:solidFill>
                          <a:effectLst/>
                        </a:rPr>
                        <a:t> is Missing</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Title</a:t>
                      </a:r>
                      <a:r>
                        <a:rPr lang="en-US" sz="1000" b="0" baseline="0" dirty="0" smtClean="0">
                          <a:solidFill>
                            <a:schemeClr val="tx1">
                              <a:lumMod val="10000"/>
                            </a:schemeClr>
                          </a:solidFill>
                          <a:effectLst/>
                        </a:rPr>
                        <a:t> is Empty</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Title is Too</a:t>
                      </a:r>
                      <a:r>
                        <a:rPr lang="en-US" sz="1000" b="0" baseline="0" dirty="0" smtClean="0">
                          <a:solidFill>
                            <a:schemeClr val="tx1">
                              <a:lumMod val="10000"/>
                            </a:schemeClr>
                          </a:solidFill>
                          <a:effectLst/>
                        </a:rPr>
                        <a:t> Short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Title is Too Long</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Title is not Relevant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Title and Description</a:t>
                      </a:r>
                      <a:r>
                        <a:rPr lang="en-US" sz="1000" b="0" baseline="0" dirty="0" smtClean="0">
                          <a:solidFill>
                            <a:schemeClr val="tx1">
                              <a:lumMod val="10000"/>
                            </a:schemeClr>
                          </a:solidFill>
                          <a:effectLst/>
                        </a:rPr>
                        <a:t> are the same</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Page</a:t>
                      </a:r>
                      <a:r>
                        <a:rPr lang="en-US" sz="1000" b="0" baseline="0" dirty="0" smtClean="0">
                          <a:solidFill>
                            <a:schemeClr val="tx1">
                              <a:lumMod val="10000"/>
                            </a:schemeClr>
                          </a:solidFill>
                          <a:effectLst/>
                        </a:rPr>
                        <a:t> contains multiple Titles</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Title begins with branding</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Description</a:t>
                      </a:r>
                      <a:r>
                        <a:rPr lang="en-US" sz="1000" b="0" baseline="0" dirty="0" smtClean="0">
                          <a:solidFill>
                            <a:schemeClr val="tx1">
                              <a:lumMod val="10000"/>
                            </a:schemeClr>
                          </a:solidFill>
                          <a:effectLst/>
                        </a:rPr>
                        <a:t> is Missing</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Description is Empty</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Description</a:t>
                      </a:r>
                      <a:r>
                        <a:rPr lang="en-US" sz="1000" b="0" baseline="0" dirty="0" smtClean="0">
                          <a:solidFill>
                            <a:schemeClr val="tx1">
                              <a:lumMod val="10000"/>
                            </a:schemeClr>
                          </a:solidFill>
                          <a:effectLst/>
                        </a:rPr>
                        <a:t> is Too Short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Description is Too Long</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Page contains multiple</a:t>
                      </a:r>
                      <a:r>
                        <a:rPr lang="en-US" sz="1000" b="0" baseline="0" dirty="0" smtClean="0">
                          <a:solidFill>
                            <a:schemeClr val="tx1">
                              <a:lumMod val="10000"/>
                            </a:schemeClr>
                          </a:solidFill>
                          <a:effectLst/>
                        </a:rPr>
                        <a:t> </a:t>
                      </a:r>
                      <a:r>
                        <a:rPr lang="en-US" sz="1000" b="0" dirty="0" smtClean="0">
                          <a:solidFill>
                            <a:schemeClr val="tx1">
                              <a:lumMod val="10000"/>
                            </a:schemeClr>
                          </a:solidFill>
                          <a:effectLst/>
                        </a:rPr>
                        <a:t>Description</a:t>
                      </a:r>
                      <a:r>
                        <a:rPr lang="en-US" sz="1000" b="0" baseline="0" dirty="0" smtClean="0">
                          <a:solidFill>
                            <a:schemeClr val="tx1">
                              <a:lumMod val="10000"/>
                            </a:schemeClr>
                          </a:solidFill>
                          <a:effectLst/>
                        </a:rPr>
                        <a:t>s</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Description Begins with Branding</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Image</a:t>
                      </a:r>
                      <a:r>
                        <a:rPr lang="en-US" sz="1000" b="0" baseline="0" dirty="0" smtClean="0">
                          <a:solidFill>
                            <a:schemeClr val="tx1">
                              <a:lumMod val="10000"/>
                            </a:schemeClr>
                          </a:solidFill>
                          <a:effectLst/>
                        </a:rPr>
                        <a:t> does not contain alternate text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Page does not contain H1 tag</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Page</a:t>
                      </a:r>
                      <a:r>
                        <a:rPr lang="en-US" sz="1000" b="0" baseline="0" dirty="0" smtClean="0">
                          <a:solidFill>
                            <a:schemeClr val="tx1">
                              <a:lumMod val="10000"/>
                            </a:schemeClr>
                          </a:solidFill>
                          <a:effectLst/>
                        </a:rPr>
                        <a:t> contains multiple H1 tags</a:t>
                      </a:r>
                      <a:endParaRPr lang="en-US" sz="1000" b="0" dirty="0">
                        <a:solidFill>
                          <a:schemeClr val="tx1">
                            <a:lumMod val="10000"/>
                          </a:schemeClr>
                        </a:solidFill>
                        <a:effectLst/>
                      </a:endParaRPr>
                    </a:p>
                  </a:txBody>
                  <a:tcPr marL="77952" marR="77952" marT="38979" marB="38979"/>
                </a:tc>
                <a:tc>
                  <a:txBody>
                    <a:bodyPr/>
                    <a:lstStyle/>
                    <a:p>
                      <a:r>
                        <a:rPr lang="en-US" sz="1000" b="0" dirty="0" err="1" smtClean="0">
                          <a:solidFill>
                            <a:schemeClr val="tx1">
                              <a:lumMod val="10000"/>
                            </a:schemeClr>
                          </a:solidFill>
                          <a:effectLst/>
                        </a:rPr>
                        <a:t>noframes</a:t>
                      </a:r>
                      <a:r>
                        <a:rPr lang="en-US" sz="1000" b="0" baseline="0" dirty="0" smtClean="0">
                          <a:solidFill>
                            <a:schemeClr val="tx1">
                              <a:lumMod val="10000"/>
                            </a:schemeClr>
                          </a:solidFill>
                          <a:effectLst/>
                        </a:rPr>
                        <a:t> is missing</a:t>
                      </a:r>
                      <a:endParaRPr lang="en-US" sz="1000" b="0" dirty="0">
                        <a:solidFill>
                          <a:schemeClr val="tx1">
                            <a:lumMod val="10000"/>
                          </a:schemeClr>
                        </a:solidFill>
                        <a:effectLst/>
                      </a:endParaRPr>
                    </a:p>
                  </a:txBody>
                  <a:tcPr marL="77952" marR="77952" marT="38979" marB="38979"/>
                </a:tc>
              </a:tr>
              <a:tr h="229935">
                <a:tc>
                  <a:txBody>
                    <a:bodyPr/>
                    <a:lstStyle/>
                    <a:p>
                      <a:r>
                        <a:rPr lang="en-US" sz="1000" b="0" dirty="0" err="1" smtClean="0">
                          <a:solidFill>
                            <a:schemeClr val="tx1">
                              <a:lumMod val="10000"/>
                            </a:schemeClr>
                          </a:solidFill>
                          <a:effectLst/>
                        </a:rPr>
                        <a:t>nofollow</a:t>
                      </a:r>
                      <a:r>
                        <a:rPr lang="en-US" sz="1000" b="0" baseline="0" dirty="0" smtClean="0">
                          <a:solidFill>
                            <a:schemeClr val="tx1">
                              <a:lumMod val="10000"/>
                            </a:schemeClr>
                          </a:solidFill>
                          <a:effectLst/>
                        </a:rPr>
                        <a:t> is used</a:t>
                      </a:r>
                      <a:endParaRPr lang="en-US" sz="1000" b="0" dirty="0">
                        <a:solidFill>
                          <a:schemeClr val="tx1">
                            <a:lumMod val="10000"/>
                          </a:schemeClr>
                        </a:solidFill>
                        <a:effectLst/>
                      </a:endParaRPr>
                    </a:p>
                  </a:txBody>
                  <a:tcPr marL="77952" marR="77952" marT="38979" marB="38979"/>
                </a:tc>
                <a:tc>
                  <a:txBody>
                    <a:bodyPr/>
                    <a:lstStyle/>
                    <a:p>
                      <a:r>
                        <a:rPr lang="en-US" sz="1000" b="0" dirty="0" err="1" smtClean="0">
                          <a:solidFill>
                            <a:schemeClr val="tx1">
                              <a:lumMod val="10000"/>
                            </a:schemeClr>
                          </a:solidFill>
                          <a:effectLst/>
                        </a:rPr>
                        <a:t>noindex</a:t>
                      </a:r>
                      <a:r>
                        <a:rPr lang="en-US" sz="1000" b="0" baseline="0" dirty="0" smtClean="0">
                          <a:solidFill>
                            <a:schemeClr val="tx1">
                              <a:lumMod val="10000"/>
                            </a:schemeClr>
                          </a:solidFill>
                          <a:effectLst/>
                        </a:rPr>
                        <a:t> is used</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Link Text is not</a:t>
                      </a:r>
                      <a:r>
                        <a:rPr lang="en-US" sz="1000" b="0" baseline="0" dirty="0" smtClean="0">
                          <a:solidFill>
                            <a:schemeClr val="tx1">
                              <a:lumMod val="10000"/>
                            </a:schemeClr>
                          </a:solidFill>
                          <a:effectLst/>
                        </a:rPr>
                        <a:t> relevant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Hyperlink</a:t>
                      </a:r>
                      <a:r>
                        <a:rPr lang="en-US" sz="1000" b="0" baseline="0" dirty="0" smtClean="0">
                          <a:solidFill>
                            <a:schemeClr val="tx1">
                              <a:lumMod val="10000"/>
                            </a:schemeClr>
                          </a:solidFill>
                          <a:effectLst/>
                        </a:rPr>
                        <a:t> is broken</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Page contains broken hyperlinks</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Multiple</a:t>
                      </a:r>
                      <a:r>
                        <a:rPr lang="en-US" sz="1000" b="0" baseline="0" dirty="0" smtClean="0">
                          <a:solidFill>
                            <a:schemeClr val="tx1">
                              <a:lumMod val="10000"/>
                            </a:schemeClr>
                          </a:solidFill>
                          <a:effectLst/>
                        </a:rPr>
                        <a:t> canonical names</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Prevent Unnecessary</a:t>
                      </a:r>
                      <a:r>
                        <a:rPr lang="en-US" sz="1000" b="0" baseline="0" dirty="0" smtClean="0">
                          <a:solidFill>
                            <a:schemeClr val="tx1">
                              <a:lumMod val="10000"/>
                            </a:schemeClr>
                          </a:solidFill>
                          <a:effectLst/>
                        </a:rPr>
                        <a:t> Redirect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Resource used too many times</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Page is blocked by Robots.txt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Redirect response</a:t>
                      </a:r>
                      <a:r>
                        <a:rPr lang="en-US" sz="1000" b="0" baseline="0" dirty="0" smtClean="0">
                          <a:solidFill>
                            <a:schemeClr val="tx1">
                              <a:lumMod val="10000"/>
                            </a:schemeClr>
                          </a:solidFill>
                          <a:effectLst/>
                        </a:rPr>
                        <a:t> did not include location</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Redirect response results</a:t>
                      </a:r>
                      <a:r>
                        <a:rPr lang="en-US" sz="1000" b="0" baseline="0" dirty="0" smtClean="0">
                          <a:solidFill>
                            <a:schemeClr val="tx1">
                              <a:lumMod val="10000"/>
                            </a:schemeClr>
                          </a:solidFill>
                          <a:effectLst/>
                        </a:rPr>
                        <a:t> in another redirect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Page contains too many hyperlinks</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Content type for Robots is invalid</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Page returned Incorrect</a:t>
                      </a:r>
                      <a:r>
                        <a:rPr lang="en-US" sz="1000" b="0" baseline="0" dirty="0" smtClean="0">
                          <a:solidFill>
                            <a:schemeClr val="tx1">
                              <a:lumMod val="10000"/>
                            </a:schemeClr>
                          </a:solidFill>
                          <a:effectLst/>
                        </a:rPr>
                        <a:t> Content Type</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Unexpected</a:t>
                      </a:r>
                      <a:r>
                        <a:rPr lang="en-US" sz="1000" b="0" baseline="0" dirty="0" smtClean="0">
                          <a:solidFill>
                            <a:schemeClr val="tx1">
                              <a:lumMod val="10000"/>
                            </a:schemeClr>
                          </a:solidFill>
                          <a:effectLst/>
                        </a:rPr>
                        <a:t> error while processing the page</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Query</a:t>
                      </a:r>
                      <a:r>
                        <a:rPr lang="en-US" sz="1000" b="0" baseline="0" dirty="0" smtClean="0">
                          <a:solidFill>
                            <a:schemeClr val="tx1">
                              <a:lumMod val="10000"/>
                            </a:schemeClr>
                          </a:solidFill>
                          <a:effectLst/>
                        </a:rPr>
                        <a:t> string contains too many arguments</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Session</a:t>
                      </a:r>
                      <a:r>
                        <a:rPr lang="en-US" sz="1000" b="0" baseline="0" dirty="0" smtClean="0">
                          <a:solidFill>
                            <a:schemeClr val="tx1">
                              <a:lumMod val="10000"/>
                            </a:schemeClr>
                          </a:solidFill>
                          <a:effectLst/>
                        </a:rPr>
                        <a:t> ID is included in the URL</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Large CSS in the page</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Large </a:t>
                      </a:r>
                      <a:r>
                        <a:rPr lang="en-US" sz="1000" b="0" dirty="0" err="1" smtClean="0">
                          <a:solidFill>
                            <a:schemeClr val="tx1">
                              <a:lumMod val="10000"/>
                            </a:schemeClr>
                          </a:solidFill>
                          <a:effectLst/>
                        </a:rPr>
                        <a:t>Javascript</a:t>
                      </a:r>
                      <a:r>
                        <a:rPr lang="en-US" sz="1000" b="0" baseline="0" dirty="0" smtClean="0">
                          <a:solidFill>
                            <a:schemeClr val="tx1">
                              <a:lumMod val="10000"/>
                            </a:schemeClr>
                          </a:solidFill>
                          <a:effectLst/>
                        </a:rPr>
                        <a:t> in the page</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Page</a:t>
                      </a:r>
                      <a:r>
                        <a:rPr lang="en-US" sz="1000" b="0" baseline="0" dirty="0" smtClean="0">
                          <a:solidFill>
                            <a:schemeClr val="tx1">
                              <a:lumMod val="10000"/>
                            </a:schemeClr>
                          </a:solidFill>
                          <a:effectLst/>
                        </a:rPr>
                        <a:t> contains invalid markup</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Use of Refresh as</a:t>
                      </a:r>
                      <a:r>
                        <a:rPr lang="en-US" sz="1000" b="0" baseline="0" dirty="0" smtClean="0">
                          <a:solidFill>
                            <a:schemeClr val="tx1">
                              <a:lumMod val="10000"/>
                            </a:schemeClr>
                          </a:solidFill>
                          <a:effectLst/>
                        </a:rPr>
                        <a:t> a Redirect</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Page</a:t>
                      </a:r>
                      <a:r>
                        <a:rPr lang="en-US" sz="1000" b="0" baseline="0" dirty="0" smtClean="0">
                          <a:solidFill>
                            <a:schemeClr val="tx1">
                              <a:lumMod val="10000"/>
                            </a:schemeClr>
                          </a:solidFill>
                          <a:effectLst/>
                        </a:rPr>
                        <a:t> contains a large </a:t>
                      </a:r>
                      <a:r>
                        <a:rPr lang="en-US" sz="1000" b="0" baseline="0" dirty="0" err="1" smtClean="0">
                          <a:solidFill>
                            <a:schemeClr val="tx1">
                              <a:lumMod val="10000"/>
                            </a:schemeClr>
                          </a:solidFill>
                          <a:effectLst/>
                        </a:rPr>
                        <a:t>ViewState</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Canonical Link has</a:t>
                      </a:r>
                      <a:r>
                        <a:rPr lang="en-US" sz="1000" b="0" baseline="0" dirty="0" smtClean="0">
                          <a:solidFill>
                            <a:schemeClr val="tx1">
                              <a:lumMod val="10000"/>
                            </a:schemeClr>
                          </a:solidFill>
                          <a:effectLst/>
                        </a:rPr>
                        <a:t> permanently moved</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Canonical URL is incorrect</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Canonical</a:t>
                      </a:r>
                      <a:r>
                        <a:rPr lang="en-US" sz="1000" b="0" baseline="0" dirty="0" smtClean="0">
                          <a:solidFill>
                            <a:schemeClr val="tx1">
                              <a:lumMod val="10000"/>
                            </a:schemeClr>
                          </a:solidFill>
                          <a:effectLst/>
                        </a:rPr>
                        <a:t> URL is broken</a:t>
                      </a:r>
                      <a:endParaRPr lang="en-US" sz="1000" b="0" dirty="0">
                        <a:solidFill>
                          <a:schemeClr val="tx1">
                            <a:lumMod val="10000"/>
                          </a:schemeClr>
                        </a:solidFill>
                        <a:effectLst/>
                      </a:endParaRPr>
                    </a:p>
                  </a:txBody>
                  <a:tcPr marL="77952" marR="77952" marT="38979" marB="38979"/>
                </a:tc>
                <a:tc>
                  <a:txBody>
                    <a:bodyPr/>
                    <a:lstStyle/>
                    <a:p>
                      <a:r>
                        <a:rPr lang="en-US" sz="1000" b="0" dirty="0" smtClean="0">
                          <a:solidFill>
                            <a:schemeClr val="tx1">
                              <a:lumMod val="10000"/>
                            </a:schemeClr>
                          </a:solidFill>
                          <a:effectLst/>
                        </a:rPr>
                        <a:t>Canonical URL is pointing</a:t>
                      </a:r>
                      <a:r>
                        <a:rPr lang="en-US" sz="1000" b="0" baseline="0" dirty="0" smtClean="0">
                          <a:solidFill>
                            <a:schemeClr val="tx1">
                              <a:lumMod val="10000"/>
                            </a:schemeClr>
                          </a:solidFill>
                          <a:effectLst/>
                        </a:rPr>
                        <a:t> to a different domain</a:t>
                      </a:r>
                      <a:endParaRPr lang="en-US" sz="1000" b="0" dirty="0">
                        <a:solidFill>
                          <a:schemeClr val="tx1">
                            <a:lumMod val="10000"/>
                          </a:schemeClr>
                        </a:solidFill>
                        <a:effectLst/>
                      </a:endParaRPr>
                    </a:p>
                  </a:txBody>
                  <a:tcPr marL="77952" marR="77952" marT="38979" marB="38979"/>
                </a:tc>
              </a:tr>
              <a:tr h="229935">
                <a:tc>
                  <a:txBody>
                    <a:bodyPr/>
                    <a:lstStyle/>
                    <a:p>
                      <a:r>
                        <a:rPr lang="en-US" sz="1000" b="0" dirty="0" smtClean="0">
                          <a:solidFill>
                            <a:schemeClr val="tx1">
                              <a:lumMod val="10000"/>
                            </a:schemeClr>
                          </a:solidFill>
                          <a:effectLst/>
                        </a:rPr>
                        <a:t>Canonical</a:t>
                      </a:r>
                      <a:r>
                        <a:rPr lang="en-US" sz="1000" b="0" baseline="0" dirty="0" smtClean="0">
                          <a:solidFill>
                            <a:schemeClr val="tx1">
                              <a:lumMod val="10000"/>
                            </a:schemeClr>
                          </a:solidFill>
                          <a:effectLst/>
                        </a:rPr>
                        <a:t> URL is inconsistent</a:t>
                      </a:r>
                      <a:endParaRPr lang="en-US" sz="1000" b="0" dirty="0">
                        <a:solidFill>
                          <a:schemeClr val="tx1">
                            <a:lumMod val="10000"/>
                          </a:schemeClr>
                        </a:solidFill>
                        <a:effectLst/>
                      </a:endParaRPr>
                    </a:p>
                  </a:txBody>
                  <a:tcPr marL="77952" marR="77952" marT="38979" marB="38979"/>
                </a:tc>
                <a:tc>
                  <a:txBody>
                    <a:bodyPr/>
                    <a:lstStyle/>
                    <a:p>
                      <a:endParaRPr lang="en-US" sz="1000" b="0" dirty="0">
                        <a:solidFill>
                          <a:schemeClr val="tx1">
                            <a:lumMod val="10000"/>
                          </a:schemeClr>
                        </a:solidFill>
                        <a:effectLst/>
                      </a:endParaRPr>
                    </a:p>
                  </a:txBody>
                  <a:tcPr marL="77952" marR="77952" marT="38979" marB="38979"/>
                </a:tc>
              </a:tr>
            </a:tbl>
          </a:graphicData>
        </a:graphic>
      </p:graphicFrame>
      <p:sp>
        <p:nvSpPr>
          <p:cNvPr id="2" name="Title 1"/>
          <p:cNvSpPr>
            <a:spLocks noGrp="1"/>
          </p:cNvSpPr>
          <p:nvPr>
            <p:ph type="title"/>
          </p:nvPr>
        </p:nvSpPr>
        <p:spPr>
          <a:xfrm>
            <a:off x="2439988" y="274638"/>
            <a:ext cx="6551612" cy="562074"/>
          </a:xfrm>
        </p:spPr>
        <p:txBody>
          <a:bodyPr/>
          <a:lstStyle/>
          <a:p>
            <a:r>
              <a:rPr lang="en-GB" dirty="0" smtClean="0"/>
              <a:t>Included Rules</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23</a:t>
            </a:fld>
            <a:endParaRPr lang="en-US"/>
          </a:p>
        </p:txBody>
      </p:sp>
    </p:spTree>
    <p:extLst>
      <p:ext uri="{BB962C8B-B14F-4D97-AF65-F5344CB8AC3E}">
        <p14:creationId xmlns:p14="http://schemas.microsoft.com/office/powerpoint/2010/main" val="29281206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Site Analysis</a:t>
            </a:r>
            <a:endParaRPr lang="en-GB" dirty="0"/>
          </a:p>
        </p:txBody>
      </p:sp>
      <p:sp>
        <p:nvSpPr>
          <p:cNvPr id="7" name="Text Placeholder 6"/>
          <p:cNvSpPr>
            <a:spLocks noGrp="1"/>
          </p:cNvSpPr>
          <p:nvPr>
            <p:ph type="body" idx="1"/>
          </p:nvPr>
        </p:nvSpPr>
        <p:spPr/>
        <p:txBody>
          <a:bodyPr/>
          <a:lstStyle/>
          <a:p>
            <a:r>
              <a:rPr lang="en-GB" dirty="0" smtClean="0"/>
              <a:t>DEMO</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24</a:t>
            </a:fld>
            <a:endParaRPr lang="en-US"/>
          </a:p>
        </p:txBody>
      </p:sp>
    </p:spTree>
    <p:extLst>
      <p:ext uri="{BB962C8B-B14F-4D97-AF65-F5344CB8AC3E}">
        <p14:creationId xmlns:p14="http://schemas.microsoft.com/office/powerpoint/2010/main" val="157882472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Robots Editor</a:t>
            </a:r>
            <a:endParaRPr lang="en-GB" dirty="0"/>
          </a:p>
        </p:txBody>
      </p:sp>
      <p:sp>
        <p:nvSpPr>
          <p:cNvPr id="8" name="Content Placeholder 7"/>
          <p:cNvSpPr>
            <a:spLocks noGrp="1"/>
          </p:cNvSpPr>
          <p:nvPr>
            <p:ph idx="1"/>
          </p:nvPr>
        </p:nvSpPr>
        <p:spPr/>
        <p:txBody>
          <a:bodyPr/>
          <a:lstStyle/>
          <a:p>
            <a:r>
              <a:rPr lang="en-GB" dirty="0" smtClean="0"/>
              <a:t>Tool to generate Robots.txt files</a:t>
            </a:r>
          </a:p>
          <a:p>
            <a:pPr lvl="1"/>
            <a:r>
              <a:rPr lang="en-GB" dirty="0" smtClean="0"/>
              <a:t>Support for Physical and virtual locations</a:t>
            </a:r>
          </a:p>
          <a:p>
            <a:pPr lvl="1"/>
            <a:r>
              <a:rPr lang="en-GB" dirty="0" smtClean="0"/>
              <a:t>Testing using Site Analysis</a:t>
            </a:r>
          </a:p>
          <a:p>
            <a:pPr lvl="1"/>
            <a:endParaRPr lang="en-GB" dirty="0"/>
          </a:p>
        </p:txBody>
      </p:sp>
      <p:sp>
        <p:nvSpPr>
          <p:cNvPr id="4" name="Date Placeholder 3"/>
          <p:cNvSpPr>
            <a:spLocks noGrp="1"/>
          </p:cNvSpPr>
          <p:nvPr>
            <p:ph type="dt" sz="half" idx="10"/>
          </p:nvPr>
        </p:nvSpPr>
        <p:spPr/>
        <p:txBody>
          <a:bodyPr/>
          <a:lstStyle/>
          <a:p>
            <a:fld id="{5C0DA60A-16A7-45B4-95A9-1FD865E9ABB8}"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4A46813A-3B2A-487A-B484-F36B50C5E392}" type="slidenum">
              <a:rPr lang="en-US" smtClean="0"/>
              <a:pPr/>
              <a:t>25</a:t>
            </a:fld>
            <a:endParaRPr lang="en-US"/>
          </a:p>
        </p:txBody>
      </p:sp>
    </p:spTree>
    <p:extLst>
      <p:ext uri="{BB962C8B-B14F-4D97-AF65-F5344CB8AC3E}">
        <p14:creationId xmlns:p14="http://schemas.microsoft.com/office/powerpoint/2010/main" val="225911682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Sitemap and Sitemap Index Editor</a:t>
            </a:r>
            <a:endParaRPr lang="en-GB" dirty="0"/>
          </a:p>
        </p:txBody>
      </p:sp>
      <p:sp>
        <p:nvSpPr>
          <p:cNvPr id="3" name="Content Placeholder 2"/>
          <p:cNvSpPr>
            <a:spLocks noGrp="1"/>
          </p:cNvSpPr>
          <p:nvPr>
            <p:ph idx="1"/>
          </p:nvPr>
        </p:nvSpPr>
        <p:spPr/>
        <p:txBody>
          <a:bodyPr/>
          <a:lstStyle/>
          <a:p>
            <a:r>
              <a:rPr lang="en-GB" dirty="0" smtClean="0"/>
              <a:t>Tool to create Sitemap and Sitemap Index files</a:t>
            </a:r>
          </a:p>
          <a:p>
            <a:pPr lvl="1"/>
            <a:r>
              <a:rPr lang="en-GB" dirty="0" smtClean="0"/>
              <a:t>Physical and Virtual Locations</a:t>
            </a:r>
          </a:p>
          <a:p>
            <a:pPr lvl="1"/>
            <a:r>
              <a:rPr lang="en-GB" dirty="0" smtClean="0"/>
              <a:t>Automatically fills additional data based on content</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26</a:t>
            </a:fld>
            <a:endParaRPr lang="en-US"/>
          </a:p>
        </p:txBody>
      </p:sp>
    </p:spTree>
    <p:extLst>
      <p:ext uri="{BB962C8B-B14F-4D97-AF65-F5344CB8AC3E}">
        <p14:creationId xmlns:p14="http://schemas.microsoft.com/office/powerpoint/2010/main" val="227057808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Robots, Sitemap and Sitemap index editor</a:t>
            </a:r>
            <a:endParaRPr lang="en-GB" dirty="0"/>
          </a:p>
        </p:txBody>
      </p:sp>
      <p:sp>
        <p:nvSpPr>
          <p:cNvPr id="8" name="Text Placeholder 7"/>
          <p:cNvSpPr>
            <a:spLocks noGrp="1"/>
          </p:cNvSpPr>
          <p:nvPr>
            <p:ph type="body" idx="1"/>
          </p:nvPr>
        </p:nvSpPr>
        <p:spPr/>
        <p:txBody>
          <a:bodyPr/>
          <a:lstStyle/>
          <a:p>
            <a:r>
              <a:rPr lang="en-GB" dirty="0" smtClean="0"/>
              <a:t>DEMO</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27</a:t>
            </a:fld>
            <a:endParaRPr lang="en-US"/>
          </a:p>
        </p:txBody>
      </p:sp>
    </p:spTree>
    <p:extLst>
      <p:ext uri="{BB962C8B-B14F-4D97-AF65-F5344CB8AC3E}">
        <p14:creationId xmlns:p14="http://schemas.microsoft.com/office/powerpoint/2010/main" val="104046744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Extensibility</a:t>
            </a:r>
            <a:endParaRPr lang="en-GB" dirty="0"/>
          </a:p>
        </p:txBody>
      </p:sp>
      <p:sp>
        <p:nvSpPr>
          <p:cNvPr id="8" name="Content Placeholder 7"/>
          <p:cNvSpPr>
            <a:spLocks noGrp="1"/>
          </p:cNvSpPr>
          <p:nvPr>
            <p:ph idx="1"/>
          </p:nvPr>
        </p:nvSpPr>
        <p:spPr/>
        <p:txBody>
          <a:bodyPr/>
          <a:lstStyle/>
          <a:p>
            <a:r>
              <a:rPr lang="en-GB" dirty="0" smtClean="0"/>
              <a:t>Provided by Microsoft.Web.Management.SEO.Client.dll</a:t>
            </a:r>
          </a:p>
          <a:p>
            <a:r>
              <a:rPr lang="en-GB" dirty="0" smtClean="0"/>
              <a:t>Three main points</a:t>
            </a:r>
          </a:p>
          <a:p>
            <a:pPr lvl="1"/>
            <a:r>
              <a:rPr lang="en-GB" dirty="0" smtClean="0"/>
              <a:t>Crawler Module</a:t>
            </a:r>
          </a:p>
          <a:p>
            <a:pPr lvl="1"/>
            <a:r>
              <a:rPr lang="en-GB" dirty="0" smtClean="0"/>
              <a:t>Site </a:t>
            </a:r>
            <a:r>
              <a:rPr lang="en-GB" dirty="0" err="1" smtClean="0"/>
              <a:t>Analyzer</a:t>
            </a:r>
            <a:r>
              <a:rPr lang="en-GB" dirty="0" smtClean="0"/>
              <a:t> Extension</a:t>
            </a:r>
          </a:p>
          <a:p>
            <a:pPr lvl="1"/>
            <a:r>
              <a:rPr lang="en-GB" dirty="0" smtClean="0"/>
              <a:t>Sitemap Extension</a:t>
            </a:r>
            <a:endParaRPr lang="en-GB" dirty="0"/>
          </a:p>
        </p:txBody>
      </p:sp>
      <p:sp>
        <p:nvSpPr>
          <p:cNvPr id="4" name="Date Placeholder 3"/>
          <p:cNvSpPr>
            <a:spLocks noGrp="1"/>
          </p:cNvSpPr>
          <p:nvPr>
            <p:ph type="dt" sz="half" idx="10"/>
          </p:nvPr>
        </p:nvSpPr>
        <p:spPr/>
        <p:txBody>
          <a:bodyPr/>
          <a:lstStyle/>
          <a:p>
            <a:fld id="{5C0DA60A-16A7-45B4-95A9-1FD865E9ABB8}"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4A46813A-3B2A-487A-B484-F36B50C5E392}" type="slidenum">
              <a:rPr lang="en-US" smtClean="0"/>
              <a:pPr/>
              <a:t>28</a:t>
            </a:fld>
            <a:endParaRPr lang="en-US"/>
          </a:p>
        </p:txBody>
      </p:sp>
    </p:spTree>
    <p:extLst>
      <p:ext uri="{BB962C8B-B14F-4D97-AF65-F5344CB8AC3E}">
        <p14:creationId xmlns:p14="http://schemas.microsoft.com/office/powerpoint/2010/main" val="85711078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Extensibility</a:t>
            </a:r>
            <a:endParaRPr lang="en-GB" dirty="0"/>
          </a:p>
        </p:txBody>
      </p:sp>
      <p:sp>
        <p:nvSpPr>
          <p:cNvPr id="8" name="Text Placeholder 7"/>
          <p:cNvSpPr>
            <a:spLocks noGrp="1"/>
          </p:cNvSpPr>
          <p:nvPr>
            <p:ph type="body" idx="1"/>
          </p:nvPr>
        </p:nvSpPr>
        <p:spPr/>
        <p:txBody>
          <a:bodyPr/>
          <a:lstStyle/>
          <a:p>
            <a:r>
              <a:rPr lang="en-GB" dirty="0" smtClean="0"/>
              <a:t>DEMO</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29</a:t>
            </a:fld>
            <a:endParaRPr lang="en-US"/>
          </a:p>
        </p:txBody>
      </p:sp>
    </p:spTree>
    <p:extLst>
      <p:ext uri="{BB962C8B-B14F-4D97-AF65-F5344CB8AC3E}">
        <p14:creationId xmlns:p14="http://schemas.microsoft.com/office/powerpoint/2010/main" val="30302980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 Platform Installer</a:t>
            </a:r>
            <a:endParaRPr lang="en-GB" dirty="0"/>
          </a:p>
        </p:txBody>
      </p:sp>
      <p:sp>
        <p:nvSpPr>
          <p:cNvPr id="3" name="Content Placeholder 2"/>
          <p:cNvSpPr>
            <a:spLocks noGrp="1"/>
          </p:cNvSpPr>
          <p:nvPr>
            <p:ph idx="1"/>
          </p:nvPr>
        </p:nvSpPr>
        <p:spPr/>
        <p:txBody>
          <a:bodyPr/>
          <a:lstStyle/>
          <a:p>
            <a:r>
              <a:rPr lang="en-GB" dirty="0" smtClean="0"/>
              <a:t>Get it from </a:t>
            </a:r>
            <a:r>
              <a:rPr lang="en-GB" dirty="0" smtClean="0">
                <a:hlinkClick r:id="rId3"/>
              </a:rPr>
              <a:t>www.microsoft.com/web</a:t>
            </a:r>
            <a:r>
              <a:rPr lang="en-GB" dirty="0" smtClean="0"/>
              <a:t> </a:t>
            </a:r>
          </a:p>
          <a:p>
            <a:r>
              <a:rPr lang="en-GB" dirty="0" smtClean="0"/>
              <a:t>Install </a:t>
            </a:r>
          </a:p>
          <a:p>
            <a:pPr lvl="1"/>
            <a:r>
              <a:rPr lang="en-GB" dirty="0" smtClean="0"/>
              <a:t>Services</a:t>
            </a:r>
          </a:p>
          <a:p>
            <a:pPr lvl="1"/>
            <a:r>
              <a:rPr lang="en-GB" dirty="0" smtClean="0"/>
              <a:t>Frameworks</a:t>
            </a:r>
          </a:p>
          <a:p>
            <a:pPr lvl="1"/>
            <a:r>
              <a:rPr lang="en-GB" dirty="0" smtClean="0"/>
              <a:t>Tools</a:t>
            </a:r>
          </a:p>
          <a:p>
            <a:pPr lvl="1"/>
            <a:r>
              <a:rPr lang="en-GB" dirty="0" smtClean="0"/>
              <a:t>Applications</a:t>
            </a:r>
          </a:p>
          <a:p>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3</a:t>
            </a:fld>
            <a:endParaRPr lang="en-US"/>
          </a:p>
        </p:txBody>
      </p:sp>
    </p:spTree>
    <p:extLst>
      <p:ext uri="{BB962C8B-B14F-4D97-AF65-F5344CB8AC3E}">
        <p14:creationId xmlns:p14="http://schemas.microsoft.com/office/powerpoint/2010/main" val="42681737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err="1" smtClean="0"/>
              <a:t>Resorces</a:t>
            </a:r>
            <a:endParaRPr lang="en-GB" dirty="0"/>
          </a:p>
        </p:txBody>
      </p:sp>
      <p:sp>
        <p:nvSpPr>
          <p:cNvPr id="8" name="Content Placeholder 7"/>
          <p:cNvSpPr>
            <a:spLocks noGrp="1"/>
          </p:cNvSpPr>
          <p:nvPr>
            <p:ph idx="1"/>
          </p:nvPr>
        </p:nvSpPr>
        <p:spPr/>
        <p:txBody>
          <a:bodyPr/>
          <a:lstStyle/>
          <a:p>
            <a:r>
              <a:rPr lang="en-GB" dirty="0" err="1" smtClean="0"/>
              <a:t>IIS.Net</a:t>
            </a:r>
            <a:r>
              <a:rPr lang="en-GB" dirty="0" smtClean="0"/>
              <a:t> – Main IIS Resource Site</a:t>
            </a:r>
          </a:p>
          <a:p>
            <a:r>
              <a:rPr lang="en-GB" dirty="0" smtClean="0"/>
              <a:t>Carlos Aguilar’s Blog – </a:t>
            </a:r>
            <a:r>
              <a:rPr lang="en-GB" dirty="0" smtClean="0">
                <a:hlinkClick r:id="rId2"/>
              </a:rPr>
              <a:t>http://blogs.msdn.com/carlosag</a:t>
            </a:r>
            <a:endParaRPr lang="en-GB" dirty="0" smtClean="0"/>
          </a:p>
          <a:p>
            <a:r>
              <a:rPr lang="en-GB" dirty="0"/>
              <a:t>Consolidated IIS RSS Feed - </a:t>
            </a:r>
            <a:r>
              <a:rPr lang="en-GB" dirty="0">
                <a:hlinkClick r:id="rId3"/>
              </a:rPr>
              <a:t>http://</a:t>
            </a:r>
            <a:r>
              <a:rPr lang="en-GB" dirty="0" smtClean="0">
                <a:hlinkClick r:id="rId3"/>
              </a:rPr>
              <a:t>blogs.iis.net/rawmainfeed.aspx</a:t>
            </a:r>
            <a:r>
              <a:rPr lang="en-GB" dirty="0" smtClean="0"/>
              <a:t> </a:t>
            </a:r>
          </a:p>
          <a:p>
            <a:r>
              <a:rPr lang="en-GB" dirty="0" smtClean="0"/>
              <a:t>My Blog – </a:t>
            </a:r>
            <a:r>
              <a:rPr lang="en-GB" dirty="0" smtClean="0">
                <a:hlinkClick r:id="rId4"/>
              </a:rPr>
              <a:t>http://www.andrewwestgarth.co.uk/blog</a:t>
            </a:r>
            <a:endParaRPr lang="en-GB" dirty="0" smtClean="0"/>
          </a:p>
          <a:p>
            <a:r>
              <a:rPr lang="en-GB" dirty="0" smtClean="0"/>
              <a:t>Twitter – </a:t>
            </a:r>
            <a:r>
              <a:rPr lang="en-GB" dirty="0" smtClean="0">
                <a:hlinkClick r:id="rId5"/>
              </a:rPr>
              <a:t>http://twitter.com/apwestgarth</a:t>
            </a:r>
            <a:r>
              <a:rPr lang="en-GB" dirty="0" smtClean="0"/>
              <a:t> </a:t>
            </a:r>
          </a:p>
        </p:txBody>
      </p:sp>
      <p:sp>
        <p:nvSpPr>
          <p:cNvPr id="4" name="Date Placeholder 3"/>
          <p:cNvSpPr>
            <a:spLocks noGrp="1"/>
          </p:cNvSpPr>
          <p:nvPr>
            <p:ph type="dt" sz="half" idx="10"/>
          </p:nvPr>
        </p:nvSpPr>
        <p:spPr/>
        <p:txBody>
          <a:bodyPr/>
          <a:lstStyle/>
          <a:p>
            <a:fld id="{5C0DA60A-16A7-45B4-95A9-1FD865E9ABB8}"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4A46813A-3B2A-487A-B484-F36B50C5E392}" type="slidenum">
              <a:rPr lang="en-US" smtClean="0"/>
              <a:pPr/>
              <a:t>30</a:t>
            </a:fld>
            <a:endParaRPr lang="en-US"/>
          </a:p>
        </p:txBody>
      </p:sp>
    </p:spTree>
    <p:extLst>
      <p:ext uri="{BB962C8B-B14F-4D97-AF65-F5344CB8AC3E}">
        <p14:creationId xmlns:p14="http://schemas.microsoft.com/office/powerpoint/2010/main" val="386276470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Deploy……..</a:t>
            </a:r>
            <a:endParaRPr lang="en-GB" dirty="0"/>
          </a:p>
        </p:txBody>
      </p:sp>
      <p:sp>
        <p:nvSpPr>
          <p:cNvPr id="3" name="Content Placeholder 2"/>
          <p:cNvSpPr>
            <a:spLocks noGrp="1"/>
          </p:cNvSpPr>
          <p:nvPr>
            <p:ph idx="1"/>
          </p:nvPr>
        </p:nvSpPr>
        <p:spPr/>
        <p:txBody>
          <a:bodyPr/>
          <a:lstStyle/>
          <a:p>
            <a:r>
              <a:rPr lang="en-GB" dirty="0" smtClean="0"/>
              <a:t>Introduction to </a:t>
            </a:r>
            <a:r>
              <a:rPr lang="en-GB" dirty="0" err="1" smtClean="0"/>
              <a:t>MSDeploy</a:t>
            </a:r>
            <a:endParaRPr lang="en-GB" dirty="0" smtClean="0"/>
          </a:p>
          <a:p>
            <a:r>
              <a:rPr lang="en-GB" dirty="0" smtClean="0"/>
              <a:t>VS 2010 Support</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4</a:t>
            </a:fld>
            <a:endParaRPr lang="en-US"/>
          </a:p>
        </p:txBody>
      </p:sp>
    </p:spTree>
    <p:extLst>
      <p:ext uri="{BB962C8B-B14F-4D97-AF65-F5344CB8AC3E}">
        <p14:creationId xmlns:p14="http://schemas.microsoft.com/office/powerpoint/2010/main" val="242282180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Web Deployment Tool (</a:t>
            </a:r>
            <a:r>
              <a:rPr lang="en-GB" dirty="0" err="1" smtClean="0"/>
              <a:t>MSDeploy</a:t>
            </a:r>
            <a:r>
              <a:rPr lang="en-GB" dirty="0" smtClean="0"/>
              <a:t>)</a:t>
            </a:r>
          </a:p>
          <a:p>
            <a:pPr lvl="1"/>
            <a:r>
              <a:rPr lang="en-GB" dirty="0" smtClean="0"/>
              <a:t>Helps keep servers in sync</a:t>
            </a:r>
          </a:p>
          <a:p>
            <a:pPr lvl="1"/>
            <a:r>
              <a:rPr lang="en-GB" dirty="0" smtClean="0"/>
              <a:t>Makes deployment easier</a:t>
            </a:r>
          </a:p>
          <a:p>
            <a:pPr lvl="1"/>
            <a:r>
              <a:rPr lang="en-GB" dirty="0" smtClean="0"/>
              <a:t>Help migrate to new versions of IIS</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5</a:t>
            </a:fld>
            <a:endParaRPr lang="en-US"/>
          </a:p>
        </p:txBody>
      </p:sp>
    </p:spTree>
    <p:extLst>
      <p:ext uri="{BB962C8B-B14F-4D97-AF65-F5344CB8AC3E}">
        <p14:creationId xmlns:p14="http://schemas.microsoft.com/office/powerpoint/2010/main" val="936480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MSDeploy</a:t>
            </a:r>
            <a:r>
              <a:rPr lang="en-GB" dirty="0" smtClean="0"/>
              <a:t> Components</a:t>
            </a:r>
            <a:endParaRPr lang="en-GB" dirty="0"/>
          </a:p>
        </p:txBody>
      </p:sp>
      <p:sp>
        <p:nvSpPr>
          <p:cNvPr id="3" name="Content Placeholder 2"/>
          <p:cNvSpPr>
            <a:spLocks noGrp="1"/>
          </p:cNvSpPr>
          <p:nvPr>
            <p:ph idx="1"/>
          </p:nvPr>
        </p:nvSpPr>
        <p:spPr/>
        <p:txBody>
          <a:bodyPr/>
          <a:lstStyle/>
          <a:p>
            <a:r>
              <a:rPr lang="en-GB" dirty="0" smtClean="0"/>
              <a:t>VS2010 Integration</a:t>
            </a:r>
          </a:p>
          <a:p>
            <a:r>
              <a:rPr lang="en-GB" dirty="0" smtClean="0"/>
              <a:t>IIS Manager integration</a:t>
            </a:r>
          </a:p>
          <a:p>
            <a:r>
              <a:rPr lang="en-GB" dirty="0" smtClean="0"/>
              <a:t>PowerShell </a:t>
            </a:r>
            <a:r>
              <a:rPr lang="en-GB" dirty="0" err="1" smtClean="0"/>
              <a:t>CmdLets</a:t>
            </a:r>
            <a:endParaRPr lang="en-GB" dirty="0" smtClean="0"/>
          </a:p>
          <a:p>
            <a:r>
              <a:rPr lang="en-GB" dirty="0" smtClean="0"/>
              <a:t>Remote Agent Service</a:t>
            </a:r>
          </a:p>
          <a:p>
            <a:r>
              <a:rPr lang="en-GB" dirty="0" smtClean="0"/>
              <a:t>IIS Deployment Handler</a:t>
            </a:r>
          </a:p>
          <a:p>
            <a:r>
              <a:rPr lang="en-GB" dirty="0" smtClean="0"/>
              <a:t>NO requirement for Admin rights!</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6</a:t>
            </a:fld>
            <a:endParaRPr lang="en-US"/>
          </a:p>
        </p:txBody>
      </p:sp>
    </p:spTree>
    <p:extLst>
      <p:ext uri="{BB962C8B-B14F-4D97-AF65-F5344CB8AC3E}">
        <p14:creationId xmlns:p14="http://schemas.microsoft.com/office/powerpoint/2010/main" val="40871833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Four Core Elements</a:t>
            </a:r>
            <a:endParaRPr lang="en-GB" dirty="0"/>
          </a:p>
        </p:txBody>
      </p:sp>
      <p:sp>
        <p:nvSpPr>
          <p:cNvPr id="3" name="Content Placeholder 2"/>
          <p:cNvSpPr>
            <a:spLocks noGrp="1"/>
          </p:cNvSpPr>
          <p:nvPr>
            <p:ph idx="1"/>
          </p:nvPr>
        </p:nvSpPr>
        <p:spPr/>
        <p:txBody>
          <a:bodyPr/>
          <a:lstStyle/>
          <a:p>
            <a:r>
              <a:rPr lang="en-GB" dirty="0" smtClean="0"/>
              <a:t>Providers</a:t>
            </a:r>
          </a:p>
          <a:p>
            <a:r>
              <a:rPr lang="en-GB" dirty="0" smtClean="0"/>
              <a:t>Links</a:t>
            </a:r>
          </a:p>
          <a:p>
            <a:r>
              <a:rPr lang="en-GB" dirty="0" smtClean="0"/>
              <a:t>Rules</a:t>
            </a:r>
          </a:p>
          <a:p>
            <a:r>
              <a:rPr lang="en-GB" dirty="0" smtClean="0"/>
              <a:t>Methods and Verbs</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7</a:t>
            </a:fld>
            <a:endParaRPr lang="en-US"/>
          </a:p>
        </p:txBody>
      </p:sp>
    </p:spTree>
    <p:extLst>
      <p:ext uri="{BB962C8B-B14F-4D97-AF65-F5344CB8AC3E}">
        <p14:creationId xmlns:p14="http://schemas.microsoft.com/office/powerpoint/2010/main" val="29765854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Server Migration</a:t>
            </a:r>
            <a:endParaRPr lang="en-GB" dirty="0"/>
          </a:p>
        </p:txBody>
      </p:sp>
      <p:sp>
        <p:nvSpPr>
          <p:cNvPr id="3" name="Content Placeholder 2"/>
          <p:cNvSpPr>
            <a:spLocks noGrp="1"/>
          </p:cNvSpPr>
          <p:nvPr>
            <p:ph idx="1"/>
          </p:nvPr>
        </p:nvSpPr>
        <p:spPr/>
        <p:txBody>
          <a:bodyPr/>
          <a:lstStyle/>
          <a:p>
            <a:r>
              <a:rPr lang="en-GB" dirty="0" smtClean="0"/>
              <a:t>Can be achieved</a:t>
            </a:r>
          </a:p>
          <a:p>
            <a:pPr lvl="1"/>
            <a:r>
              <a:rPr lang="en-GB" dirty="0" smtClean="0"/>
              <a:t>IIS6 &gt; IIS7</a:t>
            </a:r>
          </a:p>
          <a:p>
            <a:pPr lvl="1"/>
            <a:r>
              <a:rPr lang="en-GB" dirty="0" smtClean="0"/>
              <a:t>IIS7 &gt; IIS7</a:t>
            </a:r>
          </a:p>
          <a:p>
            <a:pPr lvl="1"/>
            <a:r>
              <a:rPr lang="en-GB" dirty="0" smtClean="0"/>
              <a:t>IIS7 &gt; IIS7.5</a:t>
            </a:r>
            <a:endParaRPr lang="en-GB"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8</a:t>
            </a:fld>
            <a:endParaRPr lang="en-US"/>
          </a:p>
        </p:txBody>
      </p:sp>
    </p:spTree>
    <p:extLst>
      <p:ext uri="{BB962C8B-B14F-4D97-AF65-F5344CB8AC3E}">
        <p14:creationId xmlns:p14="http://schemas.microsoft.com/office/powerpoint/2010/main" val="30889991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9988" y="274638"/>
            <a:ext cx="6551612" cy="562074"/>
          </a:xfrm>
        </p:spPr>
        <p:txBody>
          <a:bodyPr/>
          <a:lstStyle/>
          <a:p>
            <a:r>
              <a:rPr lang="en-GB" dirty="0" smtClean="0"/>
              <a:t>Sample Commands for Migration</a:t>
            </a:r>
            <a:endParaRPr lang="en-GB" dirty="0"/>
          </a:p>
        </p:txBody>
      </p:sp>
      <p:sp>
        <p:nvSpPr>
          <p:cNvPr id="3" name="Content Placeholder 2"/>
          <p:cNvSpPr>
            <a:spLocks noGrp="1"/>
          </p:cNvSpPr>
          <p:nvPr>
            <p:ph idx="1"/>
          </p:nvPr>
        </p:nvSpPr>
        <p:spPr>
          <a:xfrm>
            <a:off x="2439988" y="908720"/>
            <a:ext cx="6551612" cy="5217443"/>
          </a:xfrm>
          <a:solidFill>
            <a:srgbClr xmlns:mc="http://schemas.openxmlformats.org/markup-compatibility/2006" xmlns:a14="http://schemas.microsoft.com/office/drawing/2010/main" val="000000" mc:Ignorable=""/>
          </a:solidFill>
        </p:spPr>
        <p:txBody>
          <a:bodyPr/>
          <a:lstStyle/>
          <a:p>
            <a:pPr marL="0" indent="0">
              <a:buNone/>
            </a:pPr>
            <a:r>
              <a:rPr lang="en-GB" sz="2000" dirty="0" smtClean="0"/>
              <a:t>Create Backup</a:t>
            </a:r>
          </a:p>
          <a:p>
            <a:pPr marL="0" indent="0">
              <a:buNone/>
            </a:pPr>
            <a:r>
              <a:rPr lang="en-GB" sz="2000" dirty="0" smtClean="0"/>
              <a:t>C:\windows\system32\inetsrv&gt;APPCMD ADD BACKUP “&lt;BACKUPNAME”&gt;</a:t>
            </a:r>
          </a:p>
          <a:p>
            <a:pPr marL="0" indent="0">
              <a:buNone/>
            </a:pPr>
            <a:endParaRPr lang="en-GB" sz="2000" dirty="0"/>
          </a:p>
          <a:p>
            <a:pPr marL="0" indent="0">
              <a:buNone/>
            </a:pPr>
            <a:r>
              <a:rPr lang="en-GB" sz="2000" dirty="0" smtClean="0"/>
              <a:t>Check dependencies on source</a:t>
            </a:r>
          </a:p>
          <a:p>
            <a:pPr marL="0" indent="0">
              <a:buNone/>
            </a:pPr>
            <a:r>
              <a:rPr lang="en-GB" sz="2000" dirty="0" err="1" smtClean="0"/>
              <a:t>Msdeploy</a:t>
            </a:r>
            <a:r>
              <a:rPr lang="en-GB" sz="2000" dirty="0" smtClean="0"/>
              <a:t> </a:t>
            </a:r>
            <a:r>
              <a:rPr lang="en-GB" sz="2000" dirty="0" err="1" smtClean="0"/>
              <a:t>dir</a:t>
            </a:r>
            <a:r>
              <a:rPr lang="en-GB" sz="2000" dirty="0" smtClean="0"/>
              <a:t>&gt;</a:t>
            </a:r>
            <a:r>
              <a:rPr lang="en-GB" sz="2000" dirty="0" err="1" smtClean="0"/>
              <a:t>msdeploy</a:t>
            </a:r>
            <a:r>
              <a:rPr lang="en-GB" sz="2000" dirty="0" smtClean="0"/>
              <a:t> –</a:t>
            </a:r>
            <a:r>
              <a:rPr lang="en-GB" sz="2000" dirty="0" err="1" smtClean="0"/>
              <a:t>verb:getDependencies</a:t>
            </a:r>
            <a:r>
              <a:rPr lang="en-GB" sz="2000" dirty="0" smtClean="0"/>
              <a:t> –</a:t>
            </a:r>
            <a:r>
              <a:rPr lang="en-GB" sz="2000" dirty="0" err="1" smtClean="0"/>
              <a:t>source:metaKey</a:t>
            </a:r>
            <a:r>
              <a:rPr lang="en-GB" sz="2000" dirty="0" smtClean="0"/>
              <a:t>=lm\w3svc\1</a:t>
            </a:r>
          </a:p>
          <a:p>
            <a:pPr marL="0" indent="0">
              <a:buNone/>
            </a:pPr>
            <a:endParaRPr lang="en-GB" sz="2000" dirty="0"/>
          </a:p>
          <a:p>
            <a:pPr marL="0" indent="0">
              <a:buNone/>
            </a:pPr>
            <a:r>
              <a:rPr lang="en-GB" sz="2000" dirty="0" smtClean="0"/>
              <a:t>Check </a:t>
            </a:r>
            <a:r>
              <a:rPr lang="en-GB" sz="2000" dirty="0" err="1" smtClean="0"/>
              <a:t>msdeploy</a:t>
            </a:r>
            <a:r>
              <a:rPr lang="en-GB" sz="2000" dirty="0" smtClean="0"/>
              <a:t> svc is running</a:t>
            </a:r>
          </a:p>
          <a:p>
            <a:pPr marL="0" indent="0">
              <a:buNone/>
            </a:pPr>
            <a:r>
              <a:rPr lang="en-GB" sz="2000" dirty="0" smtClean="0"/>
              <a:t>Net start </a:t>
            </a:r>
            <a:r>
              <a:rPr lang="en-GB" sz="2000" dirty="0" err="1" smtClean="0"/>
              <a:t>msdepsvc</a:t>
            </a:r>
            <a:endParaRPr lang="en-GB" sz="2000" dirty="0" smtClean="0"/>
          </a:p>
          <a:p>
            <a:pPr marL="0" indent="0">
              <a:buNone/>
            </a:pPr>
            <a:endParaRPr lang="en-GB" sz="2000" dirty="0" smtClean="0"/>
          </a:p>
          <a:p>
            <a:pPr marL="0" indent="0">
              <a:buNone/>
            </a:pPr>
            <a:r>
              <a:rPr lang="en-GB" sz="2000" dirty="0" smtClean="0"/>
              <a:t>Deploy – pull from target</a:t>
            </a:r>
          </a:p>
          <a:p>
            <a:pPr marL="0" indent="0">
              <a:buNone/>
            </a:pPr>
            <a:r>
              <a:rPr lang="en-GB" sz="2000" dirty="0" err="1" smtClean="0"/>
              <a:t>Msdeploy</a:t>
            </a:r>
            <a:r>
              <a:rPr lang="en-GB" sz="2000" dirty="0" smtClean="0"/>
              <a:t> </a:t>
            </a:r>
            <a:r>
              <a:rPr lang="en-GB" sz="2000" dirty="0" err="1" smtClean="0"/>
              <a:t>dir</a:t>
            </a:r>
            <a:r>
              <a:rPr lang="en-GB" sz="2000" dirty="0" smtClean="0"/>
              <a:t>&gt;</a:t>
            </a:r>
            <a:r>
              <a:rPr lang="en-GB" sz="2000" dirty="0" err="1" smtClean="0"/>
              <a:t>msdeploy</a:t>
            </a:r>
            <a:r>
              <a:rPr lang="en-GB" sz="2000" dirty="0" smtClean="0"/>
              <a:t> –</a:t>
            </a:r>
            <a:r>
              <a:rPr lang="en-GB" sz="2000" dirty="0" err="1" smtClean="0"/>
              <a:t>verb:migrate</a:t>
            </a:r>
            <a:r>
              <a:rPr lang="en-GB" sz="2000" dirty="0" smtClean="0"/>
              <a:t> –source:webServer60, </a:t>
            </a:r>
            <a:r>
              <a:rPr lang="en-GB" sz="2000" dirty="0" err="1" smtClean="0"/>
              <a:t>computerName</a:t>
            </a:r>
            <a:r>
              <a:rPr lang="en-GB" sz="2000" dirty="0" smtClean="0"/>
              <a:t>=&lt;</a:t>
            </a:r>
            <a:r>
              <a:rPr lang="en-GB" sz="2000" dirty="0" err="1" smtClean="0"/>
              <a:t>servername</a:t>
            </a:r>
            <a:r>
              <a:rPr lang="en-GB" sz="2000" dirty="0" smtClean="0"/>
              <a:t>&gt; -dest:webServer60 &gt; msdeployactual.log</a:t>
            </a:r>
          </a:p>
          <a:p>
            <a:pPr marL="0" indent="0">
              <a:buNone/>
            </a:pPr>
            <a:endParaRPr lang="en-GB" sz="2000" dirty="0"/>
          </a:p>
        </p:txBody>
      </p:sp>
      <p:sp>
        <p:nvSpPr>
          <p:cNvPr id="4" name="Date Placeholder 3"/>
          <p:cNvSpPr>
            <a:spLocks noGrp="1"/>
          </p:cNvSpPr>
          <p:nvPr>
            <p:ph type="dt" sz="half" idx="10"/>
          </p:nvPr>
        </p:nvSpPr>
        <p:spPr/>
        <p:txBody>
          <a:bodyPr/>
          <a:lstStyle/>
          <a:p>
            <a:fld id="{EA93183C-71A7-4C2D-B1AA-08F4567E1D9C}" type="datetime1">
              <a:rPr lang="en-GB" smtClean="0"/>
              <a:pPr/>
              <a:t>21/04/2010</a:t>
            </a:fld>
            <a:endParaRPr lang="en-US"/>
          </a:p>
        </p:txBody>
      </p:sp>
      <p:sp>
        <p:nvSpPr>
          <p:cNvPr id="5" name="Footer Placeholder 4"/>
          <p:cNvSpPr>
            <a:spLocks noGrp="1"/>
          </p:cNvSpPr>
          <p:nvPr>
            <p:ph type="ftr" sz="quarter" idx="11"/>
          </p:nvPr>
        </p:nvSpPr>
        <p:spPr/>
        <p:txBody>
          <a:bodyPr/>
          <a:lstStyle/>
          <a:p>
            <a:r>
              <a:rPr lang="en-US" smtClean="0"/>
              <a:t>www.andrewwestgarth.co.uk/blog</a:t>
            </a:r>
            <a:endParaRPr lang="en-US"/>
          </a:p>
        </p:txBody>
      </p:sp>
      <p:sp>
        <p:nvSpPr>
          <p:cNvPr id="6" name="Slide Number Placeholder 5"/>
          <p:cNvSpPr>
            <a:spLocks noGrp="1"/>
          </p:cNvSpPr>
          <p:nvPr>
            <p:ph type="sldNum" sz="quarter" idx="12"/>
          </p:nvPr>
        </p:nvSpPr>
        <p:spPr/>
        <p:txBody>
          <a:bodyPr/>
          <a:lstStyle/>
          <a:p>
            <a:fld id="{DD7F9727-C3E7-48B0-BC1A-6211BF1468B5}" type="slidenum">
              <a:rPr lang="en-US" smtClean="0"/>
              <a:pPr/>
              <a:t>9</a:t>
            </a:fld>
            <a:endParaRPr lang="en-US"/>
          </a:p>
        </p:txBody>
      </p:sp>
    </p:spTree>
    <p:extLst>
      <p:ext uri="{BB962C8B-B14F-4D97-AF65-F5344CB8AC3E}">
        <p14:creationId xmlns:p14="http://schemas.microsoft.com/office/powerpoint/2010/main" val="10505324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Ppted_SM_Title"/>
</p:tagLst>
</file>

<file path=ppt/tags/tag2.xml><?xml version="1.0" encoding="utf-8"?>
<p:tagLst xmlns:a="http://schemas.openxmlformats.org/drawingml/2006/main" xmlns:r="http://schemas.openxmlformats.org/officeDocument/2006/relationships" xmlns:p="http://schemas.openxmlformats.org/presentationml/2006/main">
  <p:tag name="RNRSTYLE" val="Ppted_SM_Text"/>
</p:tagLst>
</file>

<file path=ppt/tags/tag3.xml><?xml version="1.0" encoding="utf-8"?>
<p:tagLst xmlns:a="http://schemas.openxmlformats.org/drawingml/2006/main" xmlns:r="http://schemas.openxmlformats.org/officeDocument/2006/relationships" xmlns:p="http://schemas.openxmlformats.org/presentationml/2006/main">
  <p:tag name="RNRSTYLE" val="Ppted_TM_Title"/>
</p:tagLst>
</file>

<file path=ppt/tags/tag4.xml><?xml version="1.0" encoding="utf-8"?>
<p:tagLst xmlns:a="http://schemas.openxmlformats.org/drawingml/2006/main" xmlns:r="http://schemas.openxmlformats.org/officeDocument/2006/relationships" xmlns:p="http://schemas.openxmlformats.org/presentationml/2006/main">
  <p:tag name="RNRSTYLE" val="Ppted_TM_Subtitle"/>
</p:tagLst>
</file>

<file path=ppt/theme/theme1.xml><?xml version="1.0" encoding="utf-8"?>
<a:theme xmlns:a="http://schemas.openxmlformats.org/drawingml/2006/main" name="ppted_329_slide">
  <a:themeElements>
    <a:clrScheme name="329_800000_maroon 3">
      <a:dk1>
        <a:srgbClr xmlns:mc="http://schemas.openxmlformats.org/markup-compatibility/2006" xmlns:a14="http://schemas.microsoft.com/office/drawing/2010/main" val="7A7A7A"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800000" mc:Ignorable=""/>
      </a:dk2>
      <a:lt2>
        <a:srgbClr xmlns:mc="http://schemas.openxmlformats.org/markup-compatibility/2006" xmlns:a14="http://schemas.microsoft.com/office/drawing/2010/main" val="FFFFFF" mc:Ignorable=""/>
      </a:lt2>
      <a:accent1>
        <a:srgbClr xmlns:mc="http://schemas.openxmlformats.org/markup-compatibility/2006" xmlns:a14="http://schemas.microsoft.com/office/drawing/2010/main" val="FF5151" mc:Ignorable=""/>
      </a:accent1>
      <a:accent2>
        <a:srgbClr xmlns:mc="http://schemas.openxmlformats.org/markup-compatibility/2006" xmlns:a14="http://schemas.microsoft.com/office/drawing/2010/main" val="FF904D" mc:Ignorable=""/>
      </a:accent2>
      <a:accent3>
        <a:srgbClr xmlns:mc="http://schemas.openxmlformats.org/markup-compatibility/2006" xmlns:a14="http://schemas.microsoft.com/office/drawing/2010/main" val="C0AAAA" mc:Ignorable=""/>
      </a:accent3>
      <a:accent4>
        <a:srgbClr xmlns:mc="http://schemas.openxmlformats.org/markup-compatibility/2006" xmlns:a14="http://schemas.microsoft.com/office/drawing/2010/main" val="DADADA" mc:Ignorable=""/>
      </a:accent4>
      <a:accent5>
        <a:srgbClr xmlns:mc="http://schemas.openxmlformats.org/markup-compatibility/2006" xmlns:a14="http://schemas.microsoft.com/office/drawing/2010/main" val="FFB3B3" mc:Ignorable=""/>
      </a:accent5>
      <a:accent6>
        <a:srgbClr xmlns:mc="http://schemas.openxmlformats.org/markup-compatibility/2006" xmlns:a14="http://schemas.microsoft.com/office/drawing/2010/main" val="E78245" mc:Ignorable=""/>
      </a:accent6>
      <a:hlink>
        <a:srgbClr xmlns:mc="http://schemas.openxmlformats.org/markup-compatibility/2006" xmlns:a14="http://schemas.microsoft.com/office/drawing/2010/main" val="48CDFF" mc:Ignorable=""/>
      </a:hlink>
      <a:folHlink>
        <a:srgbClr xmlns:mc="http://schemas.openxmlformats.org/markup-compatibility/2006" xmlns:a14="http://schemas.microsoft.com/office/drawing/2010/main" val="DAFF4A" mc:Ignorable=""/>
      </a:folHlink>
    </a:clrScheme>
    <a:fontScheme name="329_800000_maro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29_800000_maroon 1">
        <a:dk1>
          <a:srgbClr xmlns:mc="http://schemas.openxmlformats.org/markup-compatibility/2006" xmlns:a14="http://schemas.microsoft.com/office/drawing/2010/main" val="7A7A7A"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800000" mc:Ignorable=""/>
        </a:dk2>
        <a:lt2>
          <a:srgbClr xmlns:mc="http://schemas.openxmlformats.org/markup-compatibility/2006" xmlns:a14="http://schemas.microsoft.com/office/drawing/2010/main" val="FFFFFF" mc:Ignorable=""/>
        </a:lt2>
        <a:accent1>
          <a:srgbClr xmlns:mc="http://schemas.openxmlformats.org/markup-compatibility/2006" xmlns:a14="http://schemas.microsoft.com/office/drawing/2010/main" val="CB0000" mc:Ignorable=""/>
        </a:accent1>
        <a:accent2>
          <a:srgbClr xmlns:mc="http://schemas.openxmlformats.org/markup-compatibility/2006" xmlns:a14="http://schemas.microsoft.com/office/drawing/2010/main" val="FF0000" mc:Ignorable=""/>
        </a:accent2>
        <a:accent3>
          <a:srgbClr xmlns:mc="http://schemas.openxmlformats.org/markup-compatibility/2006" xmlns:a14="http://schemas.microsoft.com/office/drawing/2010/main" val="C0AAAA" mc:Ignorable=""/>
        </a:accent3>
        <a:accent4>
          <a:srgbClr xmlns:mc="http://schemas.openxmlformats.org/markup-compatibility/2006" xmlns:a14="http://schemas.microsoft.com/office/drawing/2010/main" val="DADADA" mc:Ignorable=""/>
        </a:accent4>
        <a:accent5>
          <a:srgbClr xmlns:mc="http://schemas.openxmlformats.org/markup-compatibility/2006" xmlns:a14="http://schemas.microsoft.com/office/drawing/2010/main" val="E2AAAA" mc:Ignorable=""/>
        </a:accent5>
        <a:accent6>
          <a:srgbClr xmlns:mc="http://schemas.openxmlformats.org/markup-compatibility/2006" xmlns:a14="http://schemas.microsoft.com/office/drawing/2010/main" val="E70000" mc:Ignorable=""/>
        </a:accent6>
        <a:hlink>
          <a:srgbClr xmlns:mc="http://schemas.openxmlformats.org/markup-compatibility/2006" xmlns:a14="http://schemas.microsoft.com/office/drawing/2010/main" val="FF4D4D" mc:Ignorable=""/>
        </a:hlink>
        <a:folHlink>
          <a:srgbClr xmlns:mc="http://schemas.openxmlformats.org/markup-compatibility/2006" xmlns:a14="http://schemas.microsoft.com/office/drawing/2010/main" val="FF9B9B" mc:Ignorable=""/>
        </a:folHlink>
      </a:clrScheme>
      <a:clrMap bg1="dk2" tx1="lt1" bg2="dk1" tx2="lt2" accent1="accent1" accent2="accent2" accent3="accent3" accent4="accent4" accent5="accent5" accent6="accent6" hlink="hlink" folHlink="folHlink"/>
    </a:extraClrScheme>
    <a:extraClrScheme>
      <a:clrScheme name="329_800000_maroon 2">
        <a:dk1>
          <a:srgbClr xmlns:mc="http://schemas.openxmlformats.org/markup-compatibility/2006" xmlns:a14="http://schemas.microsoft.com/office/drawing/2010/main" val="7A7A7A"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800000" mc:Ignorable=""/>
        </a:dk2>
        <a:lt2>
          <a:srgbClr xmlns:mc="http://schemas.openxmlformats.org/markup-compatibility/2006" xmlns:a14="http://schemas.microsoft.com/office/drawing/2010/main" val="FFFFFF" mc:Ignorable=""/>
        </a:lt2>
        <a:accent1>
          <a:srgbClr xmlns:mc="http://schemas.openxmlformats.org/markup-compatibility/2006" xmlns:a14="http://schemas.microsoft.com/office/drawing/2010/main" val="FA51B4" mc:Ignorable=""/>
        </a:accent1>
        <a:accent2>
          <a:srgbClr xmlns:mc="http://schemas.openxmlformats.org/markup-compatibility/2006" xmlns:a14="http://schemas.microsoft.com/office/drawing/2010/main" val="FF5151" mc:Ignorable=""/>
        </a:accent2>
        <a:accent3>
          <a:srgbClr xmlns:mc="http://schemas.openxmlformats.org/markup-compatibility/2006" xmlns:a14="http://schemas.microsoft.com/office/drawing/2010/main" val="C0AAAA" mc:Ignorable=""/>
        </a:accent3>
        <a:accent4>
          <a:srgbClr xmlns:mc="http://schemas.openxmlformats.org/markup-compatibility/2006" xmlns:a14="http://schemas.microsoft.com/office/drawing/2010/main" val="DADADA" mc:Ignorable=""/>
        </a:accent4>
        <a:accent5>
          <a:srgbClr xmlns:mc="http://schemas.openxmlformats.org/markup-compatibility/2006" xmlns:a14="http://schemas.microsoft.com/office/drawing/2010/main" val="FCB3D6" mc:Ignorable=""/>
        </a:accent5>
        <a:accent6>
          <a:srgbClr xmlns:mc="http://schemas.openxmlformats.org/markup-compatibility/2006" xmlns:a14="http://schemas.microsoft.com/office/drawing/2010/main" val="E74949" mc:Ignorable=""/>
        </a:accent6>
        <a:hlink>
          <a:srgbClr xmlns:mc="http://schemas.openxmlformats.org/markup-compatibility/2006" xmlns:a14="http://schemas.microsoft.com/office/drawing/2010/main" val="FF9051" mc:Ignorable=""/>
        </a:hlink>
        <a:folHlink>
          <a:srgbClr xmlns:mc="http://schemas.openxmlformats.org/markup-compatibility/2006" xmlns:a14="http://schemas.microsoft.com/office/drawing/2010/main" val="F7D7EF" mc:Ignorable=""/>
        </a:folHlink>
      </a:clrScheme>
      <a:clrMap bg1="dk2" tx1="lt1" bg2="dk1" tx2="lt2" accent1="accent1" accent2="accent2" accent3="accent3" accent4="accent4" accent5="accent5" accent6="accent6" hlink="hlink" folHlink="folHlink"/>
    </a:extraClrScheme>
    <a:extraClrScheme>
      <a:clrScheme name="329_800000_maroon 3">
        <a:dk1>
          <a:srgbClr xmlns:mc="http://schemas.openxmlformats.org/markup-compatibility/2006" xmlns:a14="http://schemas.microsoft.com/office/drawing/2010/main" val="7A7A7A"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800000" mc:Ignorable=""/>
        </a:dk2>
        <a:lt2>
          <a:srgbClr xmlns:mc="http://schemas.openxmlformats.org/markup-compatibility/2006" xmlns:a14="http://schemas.microsoft.com/office/drawing/2010/main" val="FFFFFF" mc:Ignorable=""/>
        </a:lt2>
        <a:accent1>
          <a:srgbClr xmlns:mc="http://schemas.openxmlformats.org/markup-compatibility/2006" xmlns:a14="http://schemas.microsoft.com/office/drawing/2010/main" val="FF5151" mc:Ignorable=""/>
        </a:accent1>
        <a:accent2>
          <a:srgbClr xmlns:mc="http://schemas.openxmlformats.org/markup-compatibility/2006" xmlns:a14="http://schemas.microsoft.com/office/drawing/2010/main" val="FF904D" mc:Ignorable=""/>
        </a:accent2>
        <a:accent3>
          <a:srgbClr xmlns:mc="http://schemas.openxmlformats.org/markup-compatibility/2006" xmlns:a14="http://schemas.microsoft.com/office/drawing/2010/main" val="C0AAAA" mc:Ignorable=""/>
        </a:accent3>
        <a:accent4>
          <a:srgbClr xmlns:mc="http://schemas.openxmlformats.org/markup-compatibility/2006" xmlns:a14="http://schemas.microsoft.com/office/drawing/2010/main" val="DADADA" mc:Ignorable=""/>
        </a:accent4>
        <a:accent5>
          <a:srgbClr xmlns:mc="http://schemas.openxmlformats.org/markup-compatibility/2006" xmlns:a14="http://schemas.microsoft.com/office/drawing/2010/main" val="FFB3B3" mc:Ignorable=""/>
        </a:accent5>
        <a:accent6>
          <a:srgbClr xmlns:mc="http://schemas.openxmlformats.org/markup-compatibility/2006" xmlns:a14="http://schemas.microsoft.com/office/drawing/2010/main" val="E78245" mc:Ignorable=""/>
        </a:accent6>
        <a:hlink>
          <a:srgbClr xmlns:mc="http://schemas.openxmlformats.org/markup-compatibility/2006" xmlns:a14="http://schemas.microsoft.com/office/drawing/2010/main" val="48CDFF" mc:Ignorable=""/>
        </a:hlink>
        <a:folHlink>
          <a:srgbClr xmlns:mc="http://schemas.openxmlformats.org/markup-compatibility/2006" xmlns:a14="http://schemas.microsoft.com/office/drawing/2010/main" val="DAFF4A" mc:Ignorable=""/>
        </a:folHlink>
      </a:clrScheme>
      <a:clrMap bg1="dk2" tx1="lt1" bg2="dk1" tx2="lt2" accent1="accent1" accent2="accent2" accent3="accent3" accent4="accent4" accent5="accent5" accent6="accent6" hlink="hlink" folHlink="folHlink"/>
    </a:extraClrScheme>
    <a:extraClrScheme>
      <a:clrScheme name="329_800000_maroon 4">
        <a:dk1>
          <a:srgbClr xmlns:mc="http://schemas.openxmlformats.org/markup-compatibility/2006" xmlns:a14="http://schemas.microsoft.com/office/drawing/2010/main" val="7A7A7A"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800000" mc:Ignorable=""/>
        </a:dk2>
        <a:lt2>
          <a:srgbClr xmlns:mc="http://schemas.openxmlformats.org/markup-compatibility/2006" xmlns:a14="http://schemas.microsoft.com/office/drawing/2010/main" val="FFFFFF" mc:Ignorable=""/>
        </a:lt2>
        <a:accent1>
          <a:srgbClr xmlns:mc="http://schemas.openxmlformats.org/markup-compatibility/2006" xmlns:a14="http://schemas.microsoft.com/office/drawing/2010/main" val="3621F8" mc:Ignorable=""/>
        </a:accent1>
        <a:accent2>
          <a:srgbClr xmlns:mc="http://schemas.openxmlformats.org/markup-compatibility/2006" xmlns:a14="http://schemas.microsoft.com/office/drawing/2010/main" val="FF1E1E" mc:Ignorable=""/>
        </a:accent2>
        <a:accent3>
          <a:srgbClr xmlns:mc="http://schemas.openxmlformats.org/markup-compatibility/2006" xmlns:a14="http://schemas.microsoft.com/office/drawing/2010/main" val="C0AAAA" mc:Ignorable=""/>
        </a:accent3>
        <a:accent4>
          <a:srgbClr xmlns:mc="http://schemas.openxmlformats.org/markup-compatibility/2006" xmlns:a14="http://schemas.microsoft.com/office/drawing/2010/main" val="DADADA" mc:Ignorable=""/>
        </a:accent4>
        <a:accent5>
          <a:srgbClr xmlns:mc="http://schemas.openxmlformats.org/markup-compatibility/2006" xmlns:a14="http://schemas.microsoft.com/office/drawing/2010/main" val="AEABFB" mc:Ignorable=""/>
        </a:accent5>
        <a:accent6>
          <a:srgbClr xmlns:mc="http://schemas.openxmlformats.org/markup-compatibility/2006" xmlns:a14="http://schemas.microsoft.com/office/drawing/2010/main" val="E71A1A" mc:Ignorable=""/>
        </a:accent6>
        <a:hlink>
          <a:srgbClr xmlns:mc="http://schemas.openxmlformats.org/markup-compatibility/2006" xmlns:a14="http://schemas.microsoft.com/office/drawing/2010/main" val="41FF12" mc:Ignorable=""/>
        </a:hlink>
        <a:folHlink>
          <a:srgbClr xmlns:mc="http://schemas.openxmlformats.org/markup-compatibility/2006" xmlns:a14="http://schemas.microsoft.com/office/drawing/2010/main" val="FFCA1E" mc:Ignorable=""/>
        </a:folHlink>
      </a:clrScheme>
      <a:clrMap bg1="dk2" tx1="lt1" bg2="dk1" tx2="lt2" accent1="accent1" accent2="accent2" accent3="accent3" accent4="accent4" accent5="accent5" accent6="accent6" hlink="hlink" folHlink="folHlink"/>
    </a:extraClrScheme>
    <a:extraClrScheme>
      <a:clrScheme name="329_800000_maroon 5">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B2B2B2" mc:Ignorable=""/>
        </a:lt2>
        <a:accent1>
          <a:srgbClr xmlns:mc="http://schemas.openxmlformats.org/markup-compatibility/2006" xmlns:a14="http://schemas.microsoft.com/office/drawing/2010/main" val="CB0000" mc:Ignorable=""/>
        </a:accent1>
        <a:accent2>
          <a:srgbClr xmlns:mc="http://schemas.openxmlformats.org/markup-compatibility/2006" xmlns:a14="http://schemas.microsoft.com/office/drawing/2010/main" val="FF0000"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E2AAAA" mc:Ignorable=""/>
        </a:accent5>
        <a:accent6>
          <a:srgbClr xmlns:mc="http://schemas.openxmlformats.org/markup-compatibility/2006" xmlns:a14="http://schemas.microsoft.com/office/drawing/2010/main" val="E70000" mc:Ignorable=""/>
        </a:accent6>
        <a:hlink>
          <a:srgbClr xmlns:mc="http://schemas.openxmlformats.org/markup-compatibility/2006" xmlns:a14="http://schemas.microsoft.com/office/drawing/2010/main" val="FF4D4D" mc:Ignorable=""/>
        </a:hlink>
        <a:folHlink>
          <a:srgbClr xmlns:mc="http://schemas.openxmlformats.org/markup-compatibility/2006" xmlns:a14="http://schemas.microsoft.com/office/drawing/2010/main" val="FF9B9B" mc:Ignorable=""/>
        </a:folHlink>
      </a:clrScheme>
      <a:clrMap bg1="lt1" tx1="dk1" bg2="lt2" tx2="dk2" accent1="accent1" accent2="accent2" accent3="accent3" accent4="accent4" accent5="accent5" accent6="accent6" hlink="hlink" folHlink="folHlink"/>
    </a:extraClrScheme>
    <a:extraClrScheme>
      <a:clrScheme name="329_800000_maroon 6">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B2B2B2" mc:Ignorable=""/>
        </a:lt2>
        <a:accent1>
          <a:srgbClr xmlns:mc="http://schemas.openxmlformats.org/markup-compatibility/2006" xmlns:a14="http://schemas.microsoft.com/office/drawing/2010/main" val="FA51B4" mc:Ignorable=""/>
        </a:accent1>
        <a:accent2>
          <a:srgbClr xmlns:mc="http://schemas.openxmlformats.org/markup-compatibility/2006" xmlns:a14="http://schemas.microsoft.com/office/drawing/2010/main" val="FF5151"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FCB3D6" mc:Ignorable=""/>
        </a:accent5>
        <a:accent6>
          <a:srgbClr xmlns:mc="http://schemas.openxmlformats.org/markup-compatibility/2006" xmlns:a14="http://schemas.microsoft.com/office/drawing/2010/main" val="E74949" mc:Ignorable=""/>
        </a:accent6>
        <a:hlink>
          <a:srgbClr xmlns:mc="http://schemas.openxmlformats.org/markup-compatibility/2006" xmlns:a14="http://schemas.microsoft.com/office/drawing/2010/main" val="FF9051" mc:Ignorable=""/>
        </a:hlink>
        <a:folHlink>
          <a:srgbClr xmlns:mc="http://schemas.openxmlformats.org/markup-compatibility/2006" xmlns:a14="http://schemas.microsoft.com/office/drawing/2010/main" val="F7D7EF" mc:Ignorable=""/>
        </a:folHlink>
      </a:clrScheme>
      <a:clrMap bg1="lt1" tx1="dk1" bg2="lt2" tx2="dk2" accent1="accent1" accent2="accent2" accent3="accent3" accent4="accent4" accent5="accent5" accent6="accent6" hlink="hlink" folHlink="folHlink"/>
    </a:extraClrScheme>
    <a:extraClrScheme>
      <a:clrScheme name="329_800000_maroon 7">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B2B2B2" mc:Ignorable=""/>
        </a:lt2>
        <a:accent1>
          <a:srgbClr xmlns:mc="http://schemas.openxmlformats.org/markup-compatibility/2006" xmlns:a14="http://schemas.microsoft.com/office/drawing/2010/main" val="FF5151" mc:Ignorable=""/>
        </a:accent1>
        <a:accent2>
          <a:srgbClr xmlns:mc="http://schemas.openxmlformats.org/markup-compatibility/2006" xmlns:a14="http://schemas.microsoft.com/office/drawing/2010/main" val="FF904D"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FFB3B3" mc:Ignorable=""/>
        </a:accent5>
        <a:accent6>
          <a:srgbClr xmlns:mc="http://schemas.openxmlformats.org/markup-compatibility/2006" xmlns:a14="http://schemas.microsoft.com/office/drawing/2010/main" val="E78245" mc:Ignorable=""/>
        </a:accent6>
        <a:hlink>
          <a:srgbClr xmlns:mc="http://schemas.openxmlformats.org/markup-compatibility/2006" xmlns:a14="http://schemas.microsoft.com/office/drawing/2010/main" val="48CDFF" mc:Ignorable=""/>
        </a:hlink>
        <a:folHlink>
          <a:srgbClr xmlns:mc="http://schemas.openxmlformats.org/markup-compatibility/2006" xmlns:a14="http://schemas.microsoft.com/office/drawing/2010/main" val="DAFF4A" mc:Ignorable=""/>
        </a:folHlink>
      </a:clrScheme>
      <a:clrMap bg1="lt1" tx1="dk1" bg2="lt2" tx2="dk2" accent1="accent1" accent2="accent2" accent3="accent3" accent4="accent4" accent5="accent5" accent6="accent6" hlink="hlink" folHlink="folHlink"/>
    </a:extraClrScheme>
    <a:extraClrScheme>
      <a:clrScheme name="329_800000_maroon 8">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B2B2B2" mc:Ignorable=""/>
        </a:lt2>
        <a:accent1>
          <a:srgbClr xmlns:mc="http://schemas.openxmlformats.org/markup-compatibility/2006" xmlns:a14="http://schemas.microsoft.com/office/drawing/2010/main" val="3621F8" mc:Ignorable=""/>
        </a:accent1>
        <a:accent2>
          <a:srgbClr xmlns:mc="http://schemas.openxmlformats.org/markup-compatibility/2006" xmlns:a14="http://schemas.microsoft.com/office/drawing/2010/main" val="FF1E1E"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AEABFB" mc:Ignorable=""/>
        </a:accent5>
        <a:accent6>
          <a:srgbClr xmlns:mc="http://schemas.openxmlformats.org/markup-compatibility/2006" xmlns:a14="http://schemas.microsoft.com/office/drawing/2010/main" val="E71A1A" mc:Ignorable=""/>
        </a:accent6>
        <a:hlink>
          <a:srgbClr xmlns:mc="http://schemas.openxmlformats.org/markup-compatibility/2006" xmlns:a14="http://schemas.microsoft.com/office/drawing/2010/main" val="41FF12" mc:Ignorable=""/>
        </a:hlink>
        <a:folHlink>
          <a:srgbClr xmlns:mc="http://schemas.openxmlformats.org/markup-compatibility/2006" xmlns:a14="http://schemas.microsoft.com/office/drawing/2010/main" val="FFCA1E" mc:Ignorabl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xmlns:mc="http://schemas.openxmlformats.org/markup-compatibility/2006" xmlns:a14="http://schemas.microsoft.com/office/drawing/2010/main" val="000000" mc:Ignorable=""/>
      </a:dk1>
      <a:lt1>
        <a:srgbClr xmlns:mc="http://schemas.openxmlformats.org/markup-compatibility/2006" xmlns:a14="http://schemas.microsoft.com/office/drawing/2010/main" val="FFFFFF" mc:Ignorable=""/>
      </a:lt1>
      <a:dk2>
        <a:srgbClr xmlns:mc="http://schemas.openxmlformats.org/markup-compatibility/2006" xmlns:a14="http://schemas.microsoft.com/office/drawing/2010/main" val="000000" mc:Ignorable=""/>
      </a:dk2>
      <a:lt2>
        <a:srgbClr xmlns:mc="http://schemas.openxmlformats.org/markup-compatibility/2006" xmlns:a14="http://schemas.microsoft.com/office/drawing/2010/main" val="808080" mc:Ignorable=""/>
      </a:lt2>
      <a:accent1>
        <a:srgbClr xmlns:mc="http://schemas.openxmlformats.org/markup-compatibility/2006" xmlns:a14="http://schemas.microsoft.com/office/drawing/2010/main" val="BBE0E3" mc:Ignorable=""/>
      </a:accent1>
      <a:accent2>
        <a:srgbClr xmlns:mc="http://schemas.openxmlformats.org/markup-compatibility/2006" xmlns:a14="http://schemas.microsoft.com/office/drawing/2010/main" val="333399" mc:Ignorable=""/>
      </a:accent2>
      <a:accent3>
        <a:srgbClr xmlns:mc="http://schemas.openxmlformats.org/markup-compatibility/2006" xmlns:a14="http://schemas.microsoft.com/office/drawing/2010/main" val="FFFFFF" mc:Ignorable=""/>
      </a:accent3>
      <a:accent4>
        <a:srgbClr xmlns:mc="http://schemas.openxmlformats.org/markup-compatibility/2006" xmlns:a14="http://schemas.microsoft.com/office/drawing/2010/main" val="000000" mc:Ignorable=""/>
      </a:accent4>
      <a:accent5>
        <a:srgbClr xmlns:mc="http://schemas.openxmlformats.org/markup-compatibility/2006" xmlns:a14="http://schemas.microsoft.com/office/drawing/2010/main" val="DAEDEF" mc:Ignorable=""/>
      </a:accent5>
      <a:accent6>
        <a:srgbClr xmlns:mc="http://schemas.openxmlformats.org/markup-compatibility/2006" xmlns:a14="http://schemas.microsoft.com/office/drawing/2010/main" val="2D2D8A" mc:Ignorable=""/>
      </a:accent6>
      <a:hlink>
        <a:srgbClr xmlns:mc="http://schemas.openxmlformats.org/markup-compatibility/2006" xmlns:a14="http://schemas.microsoft.com/office/drawing/2010/main" val="009999" mc:Ignorable=""/>
      </a:hlink>
      <a:folHlink>
        <a:srgbClr xmlns:mc="http://schemas.openxmlformats.org/markup-compatibility/2006" xmlns:a14="http://schemas.microsoft.com/office/drawing/2010/main" val="99CC0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ppted_329_slide</Template>
  <TotalTime>1073</TotalTime>
  <Words>1467</Words>
  <Application>Microsoft Office PowerPoint</Application>
  <PresentationFormat>On-screen Show (4:3)</PresentationFormat>
  <Paragraphs>389</Paragraphs>
  <Slides>30</Slides>
  <Notes>28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ppted_329_slide</vt:lpstr>
      <vt:lpstr>Search and Deploy!</vt:lpstr>
      <vt:lpstr>Who am I??</vt:lpstr>
      <vt:lpstr>Web Platform Installer</vt:lpstr>
      <vt:lpstr>Deploy……..</vt:lpstr>
      <vt:lpstr>PowerPoint Presentation</vt:lpstr>
      <vt:lpstr>MSDeploy Components</vt:lpstr>
      <vt:lpstr>Four Core Elements</vt:lpstr>
      <vt:lpstr>Server Migration</vt:lpstr>
      <vt:lpstr>Sample Commands for Migration</vt:lpstr>
      <vt:lpstr>Content Synchronisation</vt:lpstr>
      <vt:lpstr>Visual Studio 2010</vt:lpstr>
      <vt:lpstr>XML Document Transformations</vt:lpstr>
      <vt:lpstr>MS Deploy Resources</vt:lpstr>
      <vt:lpstr>Search…..</vt:lpstr>
      <vt:lpstr>Search……..</vt:lpstr>
      <vt:lpstr>Search Engine Optimisation</vt:lpstr>
      <vt:lpstr>Search Engine Mechanics</vt:lpstr>
      <vt:lpstr>What Can Impact SEO</vt:lpstr>
      <vt:lpstr>Best Practices</vt:lpstr>
      <vt:lpstr>Straightforward?</vt:lpstr>
      <vt:lpstr>IIS SEO Toolkit</vt:lpstr>
      <vt:lpstr>Features</vt:lpstr>
      <vt:lpstr>Included Rules</vt:lpstr>
      <vt:lpstr>Site Analysis</vt:lpstr>
      <vt:lpstr>Robots Editor</vt:lpstr>
      <vt:lpstr>Sitemap and Sitemap Index Editor</vt:lpstr>
      <vt:lpstr>Robots, Sitemap and Sitemap index editor</vt:lpstr>
      <vt:lpstr>Extensibility</vt:lpstr>
      <vt:lpstr>Extensibility</vt:lpstr>
      <vt:lpstr>Resorces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Paul Westgarth</dc:creator>
  <cp:lastModifiedBy>Andrew Paul Westgarth</cp:lastModifiedBy>
  <cp:revision>33</cp:revision>
  <dcterms:created xsi:type="dcterms:W3CDTF">2010-04-17T12:03:36Z</dcterms:created>
  <dcterms:modified xsi:type="dcterms:W3CDTF">2010-04-21T20:12:51Z</dcterms:modified>
</cp:coreProperties>
</file>