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86" autoAdjust="0"/>
  </p:normalViewPr>
  <p:slideViewPr>
    <p:cSldViewPr>
      <p:cViewPr varScale="1">
        <p:scale>
          <a:sx n="71" d="100"/>
          <a:sy n="71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8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1CF6F54-38DB-4D37-8C91-76DF2DCD1E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82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13AED-6F79-4F23-9ECA-A89D7DBBFCE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13AED-6F79-4F23-9ECA-A89D7DBBFC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13AED-6F79-4F23-9ECA-A89D7DBBFCE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Integration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dirty="0" smtClean="0"/>
              <a:t>Built</a:t>
            </a:r>
            <a:r>
              <a:rPr lang="en-GB" baseline="0" dirty="0" smtClean="0"/>
              <a:t> on IIS7 Admin Tool Framework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baseline="0" dirty="0" smtClean="0"/>
              <a:t>Requires Vista, Windows 7, Windows Server 2008</a:t>
            </a:r>
          </a:p>
          <a:p>
            <a:pPr marL="0" indent="0">
              <a:buFont typeface="Arial" pitchFamily="34" charset="0"/>
              <a:buNone/>
            </a:pPr>
            <a:r>
              <a:rPr lang="en-GB" baseline="0" dirty="0" smtClean="0"/>
              <a:t>Analyse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baseline="0" dirty="0" smtClean="0"/>
              <a:t>Run in own development or staging environments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baseline="0" dirty="0" smtClean="0"/>
              <a:t>Run against ANY web server and ANY framework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dirty="0" smtClean="0"/>
              <a:t>Keep history and track changes over time, compare side-by-side older versions</a:t>
            </a:r>
          </a:p>
          <a:p>
            <a:pPr marL="0" indent="0">
              <a:buFont typeface="Arial" pitchFamily="34" charset="0"/>
              <a:buNone/>
            </a:pPr>
            <a:r>
              <a:rPr lang="en-GB" dirty="0" smtClean="0"/>
              <a:t>Best Practices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dirty="0" smtClean="0"/>
              <a:t>Built</a:t>
            </a:r>
            <a:r>
              <a:rPr lang="en-GB" baseline="0" dirty="0" smtClean="0"/>
              <a:t>-in Reports, also include performance analysis</a:t>
            </a:r>
          </a:p>
          <a:p>
            <a:pPr marL="0" indent="0">
              <a:buFont typeface="Arial" pitchFamily="34" charset="0"/>
              <a:buNone/>
            </a:pPr>
            <a:r>
              <a:rPr lang="en-GB" baseline="0" dirty="0" smtClean="0"/>
              <a:t>Query Engine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baseline="0" dirty="0" smtClean="0"/>
              <a:t>Create your own queries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baseline="0" dirty="0" smtClean="0"/>
              <a:t>Save/Open existing queries to reanalyse after making site changes</a:t>
            </a:r>
          </a:p>
          <a:p>
            <a:pPr marL="0" indent="0">
              <a:buFont typeface="Arial" pitchFamily="34" charset="0"/>
              <a:buNone/>
            </a:pPr>
            <a:r>
              <a:rPr lang="en-GB" baseline="0" dirty="0" smtClean="0"/>
              <a:t>Extensible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baseline="0" dirty="0" smtClean="0"/>
              <a:t>Add your own parsing logic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baseline="0" dirty="0" smtClean="0"/>
              <a:t>Add your own violation detection logic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baseline="0" dirty="0" smtClean="0"/>
              <a:t>Extend the User Interface with your own functionality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13AED-6F79-4F23-9ECA-A89D7DBBFCE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23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13AED-6F79-4F23-9ECA-A89D7DBBFCE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13AED-6F79-4F23-9ECA-A89D7DBBFCE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Crawler</a:t>
            </a:r>
            <a:r>
              <a:rPr lang="en-GB" baseline="0" dirty="0" smtClean="0"/>
              <a:t> Module</a:t>
            </a:r>
          </a:p>
          <a:p>
            <a:r>
              <a:rPr lang="en-GB" baseline="0" dirty="0" smtClean="0"/>
              <a:t>	provide custom parsing logic for new content types, and extend the set of violations with your own</a:t>
            </a:r>
          </a:p>
          <a:p>
            <a:endParaRPr lang="en-GB" baseline="0" dirty="0" smtClean="0"/>
          </a:p>
          <a:p>
            <a:r>
              <a:rPr lang="en-GB" baseline="0" dirty="0" smtClean="0"/>
              <a:t>Site </a:t>
            </a:r>
            <a:r>
              <a:rPr lang="en-GB" baseline="0" dirty="0" err="1" smtClean="0"/>
              <a:t>Analyzer</a:t>
            </a:r>
            <a:r>
              <a:rPr lang="en-GB" baseline="0" dirty="0" smtClean="0"/>
              <a:t> Extension</a:t>
            </a:r>
          </a:p>
          <a:p>
            <a:r>
              <a:rPr lang="en-GB" baseline="0" dirty="0" smtClean="0"/>
              <a:t>	Extend the Site Analysis UI with your own set of tasks</a:t>
            </a:r>
          </a:p>
          <a:p>
            <a:endParaRPr lang="en-GB" baseline="0" dirty="0" smtClean="0"/>
          </a:p>
          <a:p>
            <a:r>
              <a:rPr lang="en-GB" baseline="0" dirty="0" smtClean="0"/>
              <a:t>Sitemap Extension</a:t>
            </a:r>
          </a:p>
          <a:p>
            <a:r>
              <a:rPr lang="en-GB" baseline="0" dirty="0" smtClean="0"/>
              <a:t>	Extend the Sitemaps UI with your own set of tasks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13AED-6F79-4F23-9ECA-A89D7DBBFCE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49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439988" y="1844675"/>
            <a:ext cx="3857625" cy="1800225"/>
          </a:xfrm>
          <a:extLst>
            <a:ext uri="{909E8E84-426E-40DD-AFC4-6F175D3DCCD1}">
              <a14:hiddenFill xmlns:a14="http://schemas.microsoft.com/office/drawing/2010/main">
                <a:solidFill>
                  <a:srgbClr val="A759FF"/>
                </a:solidFill>
              </a14:hiddenFill>
            </a:ext>
          </a:extLst>
        </p:spPr>
        <p:txBody>
          <a:bodyPr lIns="82124" tIns="41061" rIns="82124" bIns="41061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439988" y="3810000"/>
            <a:ext cx="5445125" cy="906463"/>
          </a:xfrm>
          <a:extLst>
            <a:ext uri="{909E8E84-426E-40DD-AFC4-6F175D3DCCD1}">
              <a14:hiddenFill xmlns:a14="http://schemas.microsoft.com/office/drawing/2010/main">
                <a:solidFill>
                  <a:srgbClr val="A759FF"/>
                </a:solidFill>
              </a14:hiddenFill>
            </a:ext>
          </a:extLst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A449CFC0-E34A-49BA-910D-F5DDCC57D401}" type="datetime1">
              <a:rPr lang="en-US" smtClean="0"/>
              <a:t>5/24/2010</a:t>
            </a:fld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4C5E318-8104-4AB6-B543-143B4FB934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2EC298-A926-456C-987A-277C28C031CB}" type="datetime1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4B345-6CEB-4CCB-8A24-335A1BD205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98645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4888" y="274638"/>
            <a:ext cx="1636712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9988" y="274638"/>
            <a:ext cx="47625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543153-3175-4D68-9607-E631813710A8}" type="datetime1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84927-53E1-44C9-BEC6-6C8A97122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355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5F1C64-928D-48EE-B608-F957B0C75C76}" type="datetime1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238A3-82AB-44F8-8E1D-49C7FF3380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08214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56BCDB-AB5A-4DD4-9F30-903C1B1DCA59}" type="datetime1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BB011-7C91-4ED1-8A72-FE8FE1C2ED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06024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9988" y="1828800"/>
            <a:ext cx="3198812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00" y="1828800"/>
            <a:ext cx="32004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F8CB48-1FB6-46C0-A7C9-9DBFC021A31B}" type="datetime1">
              <a:rPr lang="en-US" smtClean="0"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F61A5-7A48-4F25-AA54-1EF02E9CC0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5061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494E44-133E-4823-9962-2CB49503DE74}" type="datetime1">
              <a:rPr lang="en-US" smtClean="0"/>
              <a:t>5/24/2010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C0651-59A6-4F7C-8C3A-C53D6FED2E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07511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977E56-4794-442D-99B5-93E9EABEC174}" type="datetime1">
              <a:rPr lang="en-US" smtClean="0"/>
              <a:t>5/24/2010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1B0EE-6721-4AC2-81A4-307524577F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4564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FC9FDE-2B03-40C5-B19B-A68D928D3EAA}" type="datetime1">
              <a:rPr lang="en-US" smtClean="0"/>
              <a:t>5/24/2010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1460E-3B57-407D-B9C4-B828AF2642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8310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3EF65E-A448-4109-8FDC-9C5C5A0D8FA2}" type="datetime1">
              <a:rPr lang="en-US" smtClean="0"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C971B-121B-495D-A641-C3DFDCFEA8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6181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CAE3B0-C039-4B80-8C31-6238495B29E9}" type="datetime1">
              <a:rPr lang="en-US" smtClean="0"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A30CC-ECF4-4581-A67F-DBF5ABD68A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4815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439988" y="274638"/>
            <a:ext cx="6551612" cy="102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4D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439988" y="1828800"/>
            <a:ext cx="6551612" cy="429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4D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70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4C63F71-81E5-4E09-B4C9-4F0EF528FDBE}" type="datetime1">
              <a:rPr lang="en-US" smtClean="0"/>
              <a:t>5/24/2010</a:t>
            </a:fld>
            <a:endParaRPr lang="en-US"/>
          </a:p>
        </p:txBody>
      </p:sp>
      <p:sp>
        <p:nvSpPr>
          <p:cNvPr id="2170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2170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DAA579-56A8-41E3-94DC-88A30AD4754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8" name="Picture 7" descr="Monkey17Aug.gif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214282" y="71414"/>
            <a:ext cx="1643042" cy="12960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ransition>
    <p:wipe dir="r"/>
  </p:transition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we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iis.net/rawmainfeed.aspx" TargetMode="External"/><Relationship Id="rId2" Type="http://schemas.openxmlformats.org/officeDocument/2006/relationships/hyperlink" Target="http://blogs.msdn.com/carlosa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witter.com/apwestgarth" TargetMode="External"/><Relationship Id="rId4" Type="http://schemas.openxmlformats.org/officeDocument/2006/relationships/hyperlink" Target="http://www.andrewwestgarth.co.uk/blo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Lap Around the IIS Search Optimization Toolkit</a:t>
            </a:r>
            <a:endParaRPr lang="en-US" dirty="0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9988" y="3810000"/>
            <a:ext cx="5732412" cy="906463"/>
          </a:xfrm>
        </p:spPr>
        <p:txBody>
          <a:bodyPr/>
          <a:lstStyle/>
          <a:p>
            <a:r>
              <a:rPr lang="en-US" dirty="0" smtClean="0"/>
              <a:t>Andrew </a:t>
            </a:r>
            <a:r>
              <a:rPr lang="en-US" dirty="0" err="1" smtClean="0"/>
              <a:t>Westgarth</a:t>
            </a:r>
            <a:endParaRPr lang="en-US" dirty="0" smtClean="0"/>
          </a:p>
          <a:p>
            <a:r>
              <a:rPr lang="en-US" dirty="0" err="1" smtClean="0"/>
              <a:t>SuperMondays</a:t>
            </a:r>
            <a:r>
              <a:rPr lang="en-US" dirty="0" smtClean="0"/>
              <a:t> – Monday 24</a:t>
            </a:r>
            <a:r>
              <a:rPr lang="en-US" baseline="30000" dirty="0" smtClean="0"/>
              <a:t>th</a:t>
            </a:r>
            <a:r>
              <a:rPr lang="en-US" dirty="0" smtClean="0"/>
              <a:t> May 2010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72816"/>
            <a:ext cx="1296144" cy="203427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I??</a:t>
            </a:r>
            <a:endParaRPr 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ASP.Net</a:t>
            </a:r>
            <a:r>
              <a:rPr lang="en-US" dirty="0" smtClean="0"/>
              <a:t> Code Monkey</a:t>
            </a:r>
          </a:p>
          <a:p>
            <a:pPr lvl="1"/>
            <a:r>
              <a:rPr lang="en-US" dirty="0" smtClean="0"/>
              <a:t>Co-Founder of North East Bytes (</a:t>
            </a:r>
            <a:r>
              <a:rPr lang="en-US" dirty="0" err="1" smtClean="0"/>
              <a:t>NEBytes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User group for IT Pros and </a:t>
            </a:r>
            <a:r>
              <a:rPr lang="en-US" dirty="0" err="1" smtClean="0"/>
              <a:t>Devs</a:t>
            </a:r>
            <a:r>
              <a:rPr lang="en-US" dirty="0" smtClean="0"/>
              <a:t> in NE</a:t>
            </a:r>
          </a:p>
          <a:p>
            <a:pPr lvl="1"/>
            <a:r>
              <a:rPr lang="en-US" dirty="0" smtClean="0"/>
              <a:t>Very Interested in Wartime exploits of 617 Squadron – the Dam Busters</a:t>
            </a:r>
          </a:p>
          <a:p>
            <a:pPr lvl="1"/>
            <a:r>
              <a:rPr lang="en-US" dirty="0" smtClean="0"/>
              <a:t>Microsoft Most Valuable Professional for Internet Information Services (IIS)</a:t>
            </a:r>
          </a:p>
          <a:p>
            <a:pPr lvl="1"/>
            <a:r>
              <a:rPr lang="en-US" dirty="0" smtClean="0"/>
              <a:t>NOT AN SEO EXPERT!!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8962-7CEA-4300-A22E-6CAA2FECC12C}" type="datetime1">
              <a:rPr lang="en-GB" smtClean="0"/>
              <a:pPr/>
              <a:t>24/05/2010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F9727-C3E7-48B0-BC1A-6211BF1468B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72816"/>
            <a:ext cx="1296144" cy="2034275"/>
          </a:xfrm>
          <a:prstGeom prst="rect">
            <a:avLst/>
          </a:prstGeom>
        </p:spPr>
      </p:pic>
      <p:pic>
        <p:nvPicPr>
          <p:cNvPr id="1026" name="Picture 2" descr="C:\Users\Andrew\Pictures\Nebytes\nebytes-logo-fin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149080"/>
            <a:ext cx="1944216" cy="1481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5042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Platform Installer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Get it from </a:t>
            </a:r>
            <a:r>
              <a:rPr lang="en-GB" dirty="0" smtClean="0">
                <a:hlinkClick r:id="rId3"/>
              </a:rPr>
              <a:t>www.microsoft.com/web</a:t>
            </a:r>
            <a:r>
              <a:rPr lang="en-GB" dirty="0" smtClean="0"/>
              <a:t> </a:t>
            </a:r>
          </a:p>
          <a:p>
            <a:r>
              <a:rPr lang="en-GB" dirty="0" smtClean="0"/>
              <a:t>Install </a:t>
            </a:r>
          </a:p>
          <a:p>
            <a:pPr lvl="1"/>
            <a:r>
              <a:rPr lang="en-GB" dirty="0" smtClean="0"/>
              <a:t>Services</a:t>
            </a:r>
          </a:p>
          <a:p>
            <a:pPr lvl="1"/>
            <a:r>
              <a:rPr lang="en-GB" dirty="0" smtClean="0"/>
              <a:t>Frameworks</a:t>
            </a:r>
          </a:p>
          <a:p>
            <a:pPr lvl="1"/>
            <a:r>
              <a:rPr lang="en-GB" dirty="0" smtClean="0"/>
              <a:t>Tools</a:t>
            </a:r>
          </a:p>
          <a:p>
            <a:pPr lvl="1"/>
            <a:r>
              <a:rPr lang="en-GB" dirty="0" smtClean="0"/>
              <a:t>Applications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183C-71A7-4C2D-B1AA-08F4567E1D9C}" type="datetime1">
              <a:rPr lang="en-GB" smtClean="0"/>
              <a:pPr/>
              <a:t>24/05/2010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F9727-C3E7-48B0-BC1A-6211BF1468B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224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IIS SEO Toolkit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Analyses your site and helps to fix common SEO Problems</a:t>
            </a:r>
          </a:p>
          <a:p>
            <a:r>
              <a:rPr lang="en-GB" dirty="0" smtClean="0"/>
              <a:t>Looks at your site from the perspective of a Search Engine</a:t>
            </a:r>
          </a:p>
          <a:p>
            <a:r>
              <a:rPr lang="en-GB" dirty="0" smtClean="0"/>
              <a:t>Run at each stage of development, staging, production</a:t>
            </a:r>
          </a:p>
          <a:p>
            <a:r>
              <a:rPr lang="en-GB" dirty="0" smtClean="0"/>
              <a:t>Three Main Features</a:t>
            </a:r>
          </a:p>
          <a:p>
            <a:pPr lvl="1"/>
            <a:r>
              <a:rPr lang="en-GB" dirty="0" smtClean="0"/>
              <a:t>Site Analysis</a:t>
            </a:r>
          </a:p>
          <a:p>
            <a:pPr lvl="1"/>
            <a:r>
              <a:rPr lang="en-GB" dirty="0" smtClean="0"/>
              <a:t>Robots Editor</a:t>
            </a:r>
          </a:p>
          <a:p>
            <a:pPr lvl="1"/>
            <a:r>
              <a:rPr lang="en-GB" dirty="0" smtClean="0"/>
              <a:t>Sitemap and Sitemap Index Editor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183C-71A7-4C2D-B1AA-08F4567E1D9C}" type="datetime1">
              <a:rPr lang="en-GB" smtClean="0"/>
              <a:pPr/>
              <a:t>24/05/2010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F9727-C3E7-48B0-BC1A-6211BF1468B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127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Integrated with IIS7/7.5</a:t>
            </a:r>
          </a:p>
          <a:p>
            <a:r>
              <a:rPr lang="en-GB" dirty="0" smtClean="0"/>
              <a:t>Analyse local and remote sites</a:t>
            </a:r>
          </a:p>
          <a:p>
            <a:r>
              <a:rPr lang="en-GB" dirty="0" smtClean="0"/>
              <a:t>Over 45 best-practices included</a:t>
            </a:r>
          </a:p>
          <a:p>
            <a:r>
              <a:rPr lang="en-GB" dirty="0" smtClean="0"/>
              <a:t>Powerful Query Engine</a:t>
            </a:r>
          </a:p>
          <a:p>
            <a:r>
              <a:rPr lang="en-GB" dirty="0" smtClean="0"/>
              <a:t>Extensible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183C-71A7-4C2D-B1AA-08F4567E1D9C}" type="datetime1">
              <a:rPr lang="en-GB" smtClean="0"/>
              <a:pPr/>
              <a:t>24/05/2010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F9727-C3E7-48B0-BC1A-6211BF1468B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782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15026"/>
              </p:ext>
            </p:extLst>
          </p:nvPr>
        </p:nvGraphicFramePr>
        <p:xfrm>
          <a:off x="2051720" y="887456"/>
          <a:ext cx="6647296" cy="5298234"/>
        </p:xfrm>
        <a:graphic>
          <a:graphicData uri="http://schemas.openxmlformats.org/drawingml/2006/table">
            <a:tbl>
              <a:tblPr bandRow="1">
                <a:tableStyleId>{D03447BB-5D67-496B-8E87-E561075AD55C}</a:tableStyleId>
              </a:tblPr>
              <a:tblGrid>
                <a:gridCol w="3323648"/>
                <a:gridCol w="3323648"/>
              </a:tblGrid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Title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is Missing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Title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is Empty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Title is Too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Short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Title is Too Long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Title is not Relevant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Title and Description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are the same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Page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contains multiple Titles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Title begins with branding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Description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is Missing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Description is Empty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Description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is Too Short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Description is Too Long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Page contains multiple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Description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s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Description Begins with Branding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Image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does not contain alternate text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Page does not contain H1 tag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Page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contains multiple H1 tags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noframes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is missing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nofollow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is used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noindex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is used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Link Text is not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relevant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Hyperlink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is broken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Page contains broken hyperlinks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Multiple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canonical names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Prevent Unnecessary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Redirect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Resource used too many times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Page is blocked by Robots.txt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Redirect response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did not include location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Redirect response results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in another redirect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Page contains too many hyperlinks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Content type for Robots is invalid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Page returned Incorrect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Content Type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Unexpected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error while processing the page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Query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string contains too many arguments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Session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ID is included in the URL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Large CSS in the page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Large </a:t>
                      </a:r>
                      <a:r>
                        <a:rPr lang="en-US" sz="1000" b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Javascript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in the page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Page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contains invalid markup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Use of Refresh as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a Redirect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Page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contains a large </a:t>
                      </a:r>
                      <a:r>
                        <a:rPr lang="en-US" sz="1000" b="0" baseline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ViewState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Canonical Link has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permanently moved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Canonical URL is incorrect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Canonical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URL is broken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Canonical URL is pointing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to a different domain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  <a:tr h="229935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Canonical</a:t>
                      </a:r>
                      <a:r>
                        <a:rPr lang="en-US" sz="1000" b="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URL is inconsistent</a:t>
                      </a:r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77952" marR="77952" marT="38979" marB="3897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9988" y="274638"/>
            <a:ext cx="6551612" cy="562074"/>
          </a:xfrm>
        </p:spPr>
        <p:txBody>
          <a:bodyPr/>
          <a:lstStyle/>
          <a:p>
            <a:r>
              <a:rPr lang="en-GB" dirty="0" smtClean="0"/>
              <a:t>Included Rules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3183C-71A7-4C2D-B1AA-08F4567E1D9C}" type="datetime1">
              <a:rPr lang="en-GB" smtClean="0"/>
              <a:pPr/>
              <a:t>24/05/2010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F9727-C3E7-48B0-BC1A-6211BF1468B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1068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Robots, Sitemap and Sitemap Index Editor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Tool to generate Robots.txt files</a:t>
            </a:r>
          </a:p>
          <a:p>
            <a:pPr lvl="1"/>
            <a:r>
              <a:rPr lang="en-GB" dirty="0" smtClean="0"/>
              <a:t>Support for Physical and virtual locations</a:t>
            </a:r>
          </a:p>
          <a:p>
            <a:pPr lvl="1"/>
            <a:r>
              <a:rPr lang="en-GB" dirty="0" smtClean="0"/>
              <a:t>Testing using Site Analysis</a:t>
            </a:r>
          </a:p>
          <a:p>
            <a:r>
              <a:rPr lang="en-GB" dirty="0" smtClean="0"/>
              <a:t>Tool to create Sitemap and Sitemap Index files</a:t>
            </a:r>
          </a:p>
          <a:p>
            <a:pPr lvl="1"/>
            <a:r>
              <a:rPr lang="en-GB" dirty="0" smtClean="0"/>
              <a:t>Physical and Virtual Locations</a:t>
            </a:r>
          </a:p>
          <a:p>
            <a:pPr lvl="1"/>
            <a:r>
              <a:rPr lang="en-GB" dirty="0" smtClean="0"/>
              <a:t>Automatically fills additional data based on content</a:t>
            </a: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DA60A-16A7-45B4-95A9-1FD865E9ABB8}" type="datetime1">
              <a:rPr lang="en-GB" smtClean="0"/>
              <a:pPr/>
              <a:t>24/05/2010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13A-3B2A-487A-B484-F36B50C5E39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928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Extensibility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Provided by Microsoft.Web.Management.SEO.Client.dll</a:t>
            </a:r>
          </a:p>
          <a:p>
            <a:r>
              <a:rPr lang="en-GB" dirty="0" smtClean="0"/>
              <a:t>Three main points</a:t>
            </a:r>
          </a:p>
          <a:p>
            <a:pPr lvl="1"/>
            <a:r>
              <a:rPr lang="en-GB" dirty="0" smtClean="0"/>
              <a:t>Crawler Module</a:t>
            </a:r>
          </a:p>
          <a:p>
            <a:pPr lvl="1"/>
            <a:r>
              <a:rPr lang="en-GB" dirty="0" smtClean="0"/>
              <a:t>Site </a:t>
            </a:r>
            <a:r>
              <a:rPr lang="en-GB" dirty="0" err="1" smtClean="0"/>
              <a:t>Analyzer</a:t>
            </a:r>
            <a:r>
              <a:rPr lang="en-GB" dirty="0" smtClean="0"/>
              <a:t> Extension</a:t>
            </a:r>
          </a:p>
          <a:p>
            <a:pPr lvl="1"/>
            <a:r>
              <a:rPr lang="en-GB" dirty="0" smtClean="0"/>
              <a:t>Sitemap Extension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DA60A-16A7-45B4-95A9-1FD865E9ABB8}" type="datetime1">
              <a:rPr lang="en-GB" smtClean="0"/>
              <a:pPr/>
              <a:t>24/05/2010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13A-3B2A-487A-B484-F36B50C5E39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602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Resources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IIS.Net</a:t>
            </a:r>
            <a:r>
              <a:rPr lang="en-GB" dirty="0" smtClean="0"/>
              <a:t> – Main IIS Resource Site</a:t>
            </a:r>
          </a:p>
          <a:p>
            <a:r>
              <a:rPr lang="en-GB" dirty="0" smtClean="0"/>
              <a:t>Carlos Aguilar’s Blog – </a:t>
            </a:r>
            <a:r>
              <a:rPr lang="en-GB" dirty="0" smtClean="0">
                <a:hlinkClick r:id="rId2"/>
              </a:rPr>
              <a:t>http://blogs.msdn.com/carlosag</a:t>
            </a:r>
            <a:endParaRPr lang="en-GB" dirty="0" smtClean="0"/>
          </a:p>
          <a:p>
            <a:r>
              <a:rPr lang="en-GB" dirty="0"/>
              <a:t>Consolidated IIS RSS Feed - </a:t>
            </a:r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blogs.iis.net/rawmainfeed.aspx</a:t>
            </a:r>
            <a:r>
              <a:rPr lang="en-GB" dirty="0" smtClean="0"/>
              <a:t> </a:t>
            </a:r>
          </a:p>
          <a:p>
            <a:r>
              <a:rPr lang="en-GB" dirty="0" smtClean="0"/>
              <a:t>My Blog – </a:t>
            </a:r>
            <a:r>
              <a:rPr lang="en-GB" dirty="0" smtClean="0">
                <a:hlinkClick r:id="rId4"/>
              </a:rPr>
              <a:t>http://www.andrewwestgarth.co.uk/blog</a:t>
            </a:r>
            <a:endParaRPr lang="en-GB" dirty="0" smtClean="0"/>
          </a:p>
          <a:p>
            <a:r>
              <a:rPr lang="en-GB" dirty="0" smtClean="0"/>
              <a:t>Twitter – </a:t>
            </a:r>
            <a:r>
              <a:rPr lang="en-GB" dirty="0" smtClean="0">
                <a:hlinkClick r:id="rId5"/>
              </a:rPr>
              <a:t>http://twitter.com/apwestgarth</a:t>
            </a:r>
            <a:r>
              <a:rPr lang="en-GB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DA60A-16A7-45B4-95A9-1FD865E9ABB8}" type="datetime1">
              <a:rPr lang="en-GB" smtClean="0"/>
              <a:pPr/>
              <a:t>24/05/2010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www.andrewwestgarth.co.uk/blog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13A-3B2A-487A-B484-F36B50C5E39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445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Ppted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Ppted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Ppted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Ppted_TM_Subtitle"/>
</p:tagLst>
</file>

<file path=ppt/theme/theme1.xml><?xml version="1.0" encoding="utf-8"?>
<a:theme xmlns:a="http://schemas.openxmlformats.org/drawingml/2006/main" name="ppted_329_slide">
  <a:themeElements>
    <a:clrScheme name="329_800000_maroon 3">
      <a:dk1>
        <a:srgbClr val="7A7A7A"/>
      </a:dk1>
      <a:lt1>
        <a:srgbClr val="FFFFFF"/>
      </a:lt1>
      <a:dk2>
        <a:srgbClr val="800000"/>
      </a:dk2>
      <a:lt2>
        <a:srgbClr val="FFFFFF"/>
      </a:lt2>
      <a:accent1>
        <a:srgbClr val="FF5151"/>
      </a:accent1>
      <a:accent2>
        <a:srgbClr val="FF904D"/>
      </a:accent2>
      <a:accent3>
        <a:srgbClr val="C0AAAA"/>
      </a:accent3>
      <a:accent4>
        <a:srgbClr val="DADADA"/>
      </a:accent4>
      <a:accent5>
        <a:srgbClr val="FFB3B3"/>
      </a:accent5>
      <a:accent6>
        <a:srgbClr val="E78245"/>
      </a:accent6>
      <a:hlink>
        <a:srgbClr val="48CDFF"/>
      </a:hlink>
      <a:folHlink>
        <a:srgbClr val="DAFF4A"/>
      </a:folHlink>
    </a:clrScheme>
    <a:fontScheme name="329_800000_maro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29_800000_maroon 1">
        <a:dk1>
          <a:srgbClr val="7A7A7A"/>
        </a:dk1>
        <a:lt1>
          <a:srgbClr val="FFFFFF"/>
        </a:lt1>
        <a:dk2>
          <a:srgbClr val="800000"/>
        </a:dk2>
        <a:lt2>
          <a:srgbClr val="FFFFFF"/>
        </a:lt2>
        <a:accent1>
          <a:srgbClr val="CB0000"/>
        </a:accent1>
        <a:accent2>
          <a:srgbClr val="FF0000"/>
        </a:accent2>
        <a:accent3>
          <a:srgbClr val="C0AAAA"/>
        </a:accent3>
        <a:accent4>
          <a:srgbClr val="DADADA"/>
        </a:accent4>
        <a:accent5>
          <a:srgbClr val="E2AAAA"/>
        </a:accent5>
        <a:accent6>
          <a:srgbClr val="E70000"/>
        </a:accent6>
        <a:hlink>
          <a:srgbClr val="FF4D4D"/>
        </a:hlink>
        <a:folHlink>
          <a:srgbClr val="FF9B9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29_800000_maroon 2">
        <a:dk1>
          <a:srgbClr val="7A7A7A"/>
        </a:dk1>
        <a:lt1>
          <a:srgbClr val="FFFFFF"/>
        </a:lt1>
        <a:dk2>
          <a:srgbClr val="800000"/>
        </a:dk2>
        <a:lt2>
          <a:srgbClr val="FFFFFF"/>
        </a:lt2>
        <a:accent1>
          <a:srgbClr val="FA51B4"/>
        </a:accent1>
        <a:accent2>
          <a:srgbClr val="FF5151"/>
        </a:accent2>
        <a:accent3>
          <a:srgbClr val="C0AAAA"/>
        </a:accent3>
        <a:accent4>
          <a:srgbClr val="DADADA"/>
        </a:accent4>
        <a:accent5>
          <a:srgbClr val="FCB3D6"/>
        </a:accent5>
        <a:accent6>
          <a:srgbClr val="E74949"/>
        </a:accent6>
        <a:hlink>
          <a:srgbClr val="FF9051"/>
        </a:hlink>
        <a:folHlink>
          <a:srgbClr val="F7D7E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29_800000_maroon 3">
        <a:dk1>
          <a:srgbClr val="7A7A7A"/>
        </a:dk1>
        <a:lt1>
          <a:srgbClr val="FFFFFF"/>
        </a:lt1>
        <a:dk2>
          <a:srgbClr val="800000"/>
        </a:dk2>
        <a:lt2>
          <a:srgbClr val="FFFFFF"/>
        </a:lt2>
        <a:accent1>
          <a:srgbClr val="FF5151"/>
        </a:accent1>
        <a:accent2>
          <a:srgbClr val="FF904D"/>
        </a:accent2>
        <a:accent3>
          <a:srgbClr val="C0AAAA"/>
        </a:accent3>
        <a:accent4>
          <a:srgbClr val="DADADA"/>
        </a:accent4>
        <a:accent5>
          <a:srgbClr val="FFB3B3"/>
        </a:accent5>
        <a:accent6>
          <a:srgbClr val="E78245"/>
        </a:accent6>
        <a:hlink>
          <a:srgbClr val="48CDFF"/>
        </a:hlink>
        <a:folHlink>
          <a:srgbClr val="DAFF4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29_800000_maroon 4">
        <a:dk1>
          <a:srgbClr val="7A7A7A"/>
        </a:dk1>
        <a:lt1>
          <a:srgbClr val="FFFFFF"/>
        </a:lt1>
        <a:dk2>
          <a:srgbClr val="800000"/>
        </a:dk2>
        <a:lt2>
          <a:srgbClr val="FFFFFF"/>
        </a:lt2>
        <a:accent1>
          <a:srgbClr val="3621F8"/>
        </a:accent1>
        <a:accent2>
          <a:srgbClr val="FF1E1E"/>
        </a:accent2>
        <a:accent3>
          <a:srgbClr val="C0AAAA"/>
        </a:accent3>
        <a:accent4>
          <a:srgbClr val="DADADA"/>
        </a:accent4>
        <a:accent5>
          <a:srgbClr val="AEABFB"/>
        </a:accent5>
        <a:accent6>
          <a:srgbClr val="E71A1A"/>
        </a:accent6>
        <a:hlink>
          <a:srgbClr val="41FF12"/>
        </a:hlink>
        <a:folHlink>
          <a:srgbClr val="FFCA1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29_800000_maroo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00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E70000"/>
        </a:accent6>
        <a:hlink>
          <a:srgbClr val="FF4D4D"/>
        </a:hlink>
        <a:folHlink>
          <a:srgbClr val="FF9B9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29_800000_maroo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A51B4"/>
        </a:accent1>
        <a:accent2>
          <a:srgbClr val="FF5151"/>
        </a:accent2>
        <a:accent3>
          <a:srgbClr val="FFFFFF"/>
        </a:accent3>
        <a:accent4>
          <a:srgbClr val="000000"/>
        </a:accent4>
        <a:accent5>
          <a:srgbClr val="FCB3D6"/>
        </a:accent5>
        <a:accent6>
          <a:srgbClr val="E74949"/>
        </a:accent6>
        <a:hlink>
          <a:srgbClr val="FF9051"/>
        </a:hlink>
        <a:folHlink>
          <a:srgbClr val="F7D7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29_800000_maroo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5151"/>
        </a:accent1>
        <a:accent2>
          <a:srgbClr val="FF904D"/>
        </a:accent2>
        <a:accent3>
          <a:srgbClr val="FFFFFF"/>
        </a:accent3>
        <a:accent4>
          <a:srgbClr val="000000"/>
        </a:accent4>
        <a:accent5>
          <a:srgbClr val="FFB3B3"/>
        </a:accent5>
        <a:accent6>
          <a:srgbClr val="E78245"/>
        </a:accent6>
        <a:hlink>
          <a:srgbClr val="48CDFF"/>
        </a:hlink>
        <a:folHlink>
          <a:srgbClr val="DAFF4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29_800000_maroo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21F8"/>
        </a:accent1>
        <a:accent2>
          <a:srgbClr val="FF1E1E"/>
        </a:accent2>
        <a:accent3>
          <a:srgbClr val="FFFFFF"/>
        </a:accent3>
        <a:accent4>
          <a:srgbClr val="000000"/>
        </a:accent4>
        <a:accent5>
          <a:srgbClr val="AEABFB"/>
        </a:accent5>
        <a:accent6>
          <a:srgbClr val="E71A1A"/>
        </a:accent6>
        <a:hlink>
          <a:srgbClr val="41FF12"/>
        </a:hlink>
        <a:folHlink>
          <a:srgbClr val="FFCA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ppted_329_slide</Template>
  <TotalTime>22</TotalTime>
  <Words>558</Words>
  <Application>Microsoft Office PowerPoint</Application>
  <PresentationFormat>On-screen Show (4:3)</PresentationFormat>
  <Paragraphs>151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ppted_329_slide</vt:lpstr>
      <vt:lpstr>Lap Around the IIS Search Optimization Toolkit</vt:lpstr>
      <vt:lpstr>Who am I??</vt:lpstr>
      <vt:lpstr>Web Platform Installer</vt:lpstr>
      <vt:lpstr>IIS SEO Toolkit</vt:lpstr>
      <vt:lpstr>Features</vt:lpstr>
      <vt:lpstr>Included Rules</vt:lpstr>
      <vt:lpstr>Robots, Sitemap and Sitemap Index Editor</vt:lpstr>
      <vt:lpstr>Extensibility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 Around the IIS Search Optimization Toolkit</dc:title>
  <dc:creator>Andrew Paul Westgarth</dc:creator>
  <cp:lastModifiedBy>Andrew Paul Westgarth</cp:lastModifiedBy>
  <cp:revision>5</cp:revision>
  <dcterms:created xsi:type="dcterms:W3CDTF">2010-05-23T17:30:34Z</dcterms:created>
  <dcterms:modified xsi:type="dcterms:W3CDTF">2010-05-24T16:58:01Z</dcterms:modified>
</cp:coreProperties>
</file>